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5"/>
  </p:notesMasterIdLst>
  <p:sldIdLst>
    <p:sldId id="605" r:id="rId2"/>
    <p:sldId id="602" r:id="rId3"/>
    <p:sldId id="610" r:id="rId4"/>
    <p:sldId id="606" r:id="rId5"/>
    <p:sldId id="607" r:id="rId6"/>
    <p:sldId id="611" r:id="rId7"/>
    <p:sldId id="608" r:id="rId8"/>
    <p:sldId id="537" r:id="rId9"/>
    <p:sldId id="612" r:id="rId10"/>
    <p:sldId id="613" r:id="rId11"/>
    <p:sldId id="609" r:id="rId12"/>
    <p:sldId id="614" r:id="rId13"/>
    <p:sldId id="582" r:id="rId14"/>
    <p:sldId id="496" r:id="rId15"/>
    <p:sldId id="497" r:id="rId16"/>
    <p:sldId id="528" r:id="rId17"/>
    <p:sldId id="523" r:id="rId18"/>
    <p:sldId id="521" r:id="rId19"/>
    <p:sldId id="554" r:id="rId20"/>
    <p:sldId id="588" r:id="rId21"/>
    <p:sldId id="542" r:id="rId22"/>
    <p:sldId id="525" r:id="rId23"/>
    <p:sldId id="526" r:id="rId24"/>
    <p:sldId id="592" r:id="rId25"/>
    <p:sldId id="593" r:id="rId26"/>
    <p:sldId id="597" r:id="rId27"/>
    <p:sldId id="552" r:id="rId28"/>
    <p:sldId id="547" r:id="rId29"/>
    <p:sldId id="555" r:id="rId30"/>
    <p:sldId id="598" r:id="rId31"/>
    <p:sldId id="568" r:id="rId32"/>
    <p:sldId id="599" r:id="rId33"/>
    <p:sldId id="572" r:id="rId34"/>
    <p:sldId id="573" r:id="rId35"/>
    <p:sldId id="557" r:id="rId36"/>
    <p:sldId id="579" r:id="rId37"/>
    <p:sldId id="622" r:id="rId38"/>
    <p:sldId id="615" r:id="rId39"/>
    <p:sldId id="616" r:id="rId40"/>
    <p:sldId id="617" r:id="rId41"/>
    <p:sldId id="618" r:id="rId42"/>
    <p:sldId id="600" r:id="rId43"/>
    <p:sldId id="620" r:id="rId44"/>
    <p:sldId id="623" r:id="rId45"/>
    <p:sldId id="624" r:id="rId46"/>
    <p:sldId id="559" r:id="rId47"/>
    <p:sldId id="561" r:id="rId48"/>
    <p:sldId id="625" r:id="rId49"/>
    <p:sldId id="560" r:id="rId50"/>
    <p:sldId id="510" r:id="rId51"/>
    <p:sldId id="626" r:id="rId52"/>
    <p:sldId id="530" r:id="rId53"/>
    <p:sldId id="531" r:id="rId54"/>
    <p:sldId id="567" r:id="rId55"/>
    <p:sldId id="591" r:id="rId56"/>
    <p:sldId id="589" r:id="rId57"/>
    <p:sldId id="452" r:id="rId58"/>
    <p:sldId id="454" r:id="rId59"/>
    <p:sldId id="540" r:id="rId60"/>
    <p:sldId id="518" r:id="rId61"/>
    <p:sldId id="519" r:id="rId62"/>
    <p:sldId id="595" r:id="rId63"/>
    <p:sldId id="476" r:id="rId64"/>
  </p:sldIdLst>
  <p:sldSz cx="9144000" cy="6858000" type="screen4x3"/>
  <p:notesSz cx="6858000" cy="9144000"/>
  <p:custShowLst>
    <p:custShow name="TEST1" id="0">
      <p:sldLst/>
    </p:custShow>
  </p:custShow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CC"/>
    <a:srgbClr val="000099"/>
    <a:srgbClr val="0033CC"/>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533" autoAdjust="0"/>
  </p:normalViewPr>
  <p:slideViewPr>
    <p:cSldViewPr>
      <p:cViewPr varScale="1">
        <p:scale>
          <a:sx n="128" d="100"/>
          <a:sy n="128" d="100"/>
        </p:scale>
        <p:origin x="-11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2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4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614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14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14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en-US"/>
          </a:p>
        </p:txBody>
      </p:sp>
      <p:sp>
        <p:nvSpPr>
          <p:cNvPr id="3614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C0F8B09F-A2D5-4CCE-A09B-CB8FA02A4B0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DD7393D-D797-4F34-A965-A130CDCAD909}" type="slidenum">
              <a:rPr lang="en-US" smtClean="0">
                <a:cs typeface="Arial" charset="0"/>
              </a:rPr>
              <a:pPr/>
              <a:t>9</a:t>
            </a:fld>
            <a:endParaRPr lang="en-US"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a:ln/>
        </p:spPr>
      </p:sp>
      <p:sp>
        <p:nvSpPr>
          <p:cNvPr id="151554" name="Notes Placeholder 2"/>
          <p:cNvSpPr>
            <a:spLocks noGrp="1"/>
          </p:cNvSpPr>
          <p:nvPr>
            <p:ph type="body" idx="1"/>
          </p:nvPr>
        </p:nvSpPr>
        <p:spPr>
          <a:noFill/>
          <a:ln/>
        </p:spPr>
        <p:txBody>
          <a:bodyPr/>
          <a:lstStyle/>
          <a:p>
            <a:endParaRPr lang="en-US" smtClean="0"/>
          </a:p>
        </p:txBody>
      </p:sp>
      <p:sp>
        <p:nvSpPr>
          <p:cNvPr id="151555" name="Slide Number Placeholder 3"/>
          <p:cNvSpPr>
            <a:spLocks noGrp="1"/>
          </p:cNvSpPr>
          <p:nvPr>
            <p:ph type="sldNum" sz="quarter" idx="5"/>
          </p:nvPr>
        </p:nvSpPr>
        <p:spPr>
          <a:noFill/>
        </p:spPr>
        <p:txBody>
          <a:bodyPr/>
          <a:lstStyle/>
          <a:p>
            <a:fld id="{6EE677D3-AFD9-4DB9-B6ED-011F51803EE1}" type="slidenum">
              <a:rPr lang="en-US" smtClean="0">
                <a:cs typeface="Arial" charset="0"/>
              </a:rPr>
              <a:pPr/>
              <a:t>56</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p:spPr>
        <p:txBody>
          <a:bodyPr/>
          <a:lstStyle/>
          <a:p>
            <a:fld id="{A139916B-87E5-41F6-94C4-1F4DC7DC723E}" type="slidenum">
              <a:rPr lang="en-US" smtClean="0">
                <a:cs typeface="Arial" charset="0"/>
              </a:rPr>
              <a:pPr/>
              <a:t>62</a:t>
            </a:fld>
            <a:endParaRPr lang="en-US" smtClean="0">
              <a:cs typeface="Arial"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p:spPr>
        <p:txBody>
          <a:bodyPr/>
          <a:lstStyle/>
          <a:p>
            <a:r>
              <a:rPr lang="en-US" smtClean="0"/>
              <a:t>Break-down in age group of 8-14 year olds to reflect adolescents and those that received only on-time vaccination for all vaccinations.</a:t>
            </a:r>
          </a:p>
          <a:p>
            <a:r>
              <a:rPr lang="en-US" smtClean="0"/>
              <a:t>See effect on those on received mainly the FP program as compared to those who received FP and child health interventions</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111618" name="Notes Placeholder 2"/>
          <p:cNvSpPr>
            <a:spLocks noGrp="1"/>
          </p:cNvSpPr>
          <p:nvPr>
            <p:ph type="body" idx="1"/>
          </p:nvPr>
        </p:nvSpPr>
        <p:spPr>
          <a:noFill/>
          <a:ln/>
        </p:spPr>
        <p:txBody>
          <a:bodyPr/>
          <a:lstStyle/>
          <a:p>
            <a:endParaRPr lang="en-US" smtClean="0"/>
          </a:p>
        </p:txBody>
      </p:sp>
      <p:sp>
        <p:nvSpPr>
          <p:cNvPr id="111619" name="Slide Number Placeholder 3"/>
          <p:cNvSpPr>
            <a:spLocks noGrp="1"/>
          </p:cNvSpPr>
          <p:nvPr>
            <p:ph type="sldNum" sz="quarter" idx="5"/>
          </p:nvPr>
        </p:nvSpPr>
        <p:spPr>
          <a:noFill/>
        </p:spPr>
        <p:txBody>
          <a:bodyPr/>
          <a:lstStyle/>
          <a:p>
            <a:fld id="{562A125D-3B14-4A8E-9D4F-3DC38F7A0F3D}" type="slidenum">
              <a:rPr lang="en-US" smtClean="0">
                <a:cs typeface="Arial" charset="0"/>
              </a:rPr>
              <a:pPr/>
              <a:t>20</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a:ln/>
        </p:spPr>
      </p:sp>
      <p:sp>
        <p:nvSpPr>
          <p:cNvPr id="103426" name="Notes Placeholder 2"/>
          <p:cNvSpPr>
            <a:spLocks noGrp="1"/>
          </p:cNvSpPr>
          <p:nvPr>
            <p:ph type="body" idx="1"/>
          </p:nvPr>
        </p:nvSpPr>
        <p:spPr>
          <a:noFill/>
          <a:ln/>
        </p:spPr>
        <p:txBody>
          <a:bodyPr/>
          <a:lstStyle/>
          <a:p>
            <a:r>
              <a:rPr lang="en-US" smtClean="0"/>
              <a:t>Fertility declined rapidly in Treatment area – followed in government area</a:t>
            </a:r>
          </a:p>
        </p:txBody>
      </p:sp>
      <p:sp>
        <p:nvSpPr>
          <p:cNvPr id="103427" name="Slide Number Placeholder 3"/>
          <p:cNvSpPr>
            <a:spLocks noGrp="1"/>
          </p:cNvSpPr>
          <p:nvPr>
            <p:ph type="sldNum" sz="quarter" idx="5"/>
          </p:nvPr>
        </p:nvSpPr>
        <p:spPr>
          <a:noFill/>
        </p:spPr>
        <p:txBody>
          <a:bodyPr/>
          <a:lstStyle/>
          <a:p>
            <a:fld id="{4426203E-FF24-4D07-B45E-DAF9A9615A8A}" type="slidenum">
              <a:rPr lang="en-US" smtClean="0">
                <a:cs typeface="Arial" charset="0"/>
              </a:rPr>
              <a:pPr/>
              <a:t>21</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endParaRPr lang="en-US" smtClean="0"/>
          </a:p>
        </p:txBody>
      </p:sp>
      <p:sp>
        <p:nvSpPr>
          <p:cNvPr id="112643" name="Slide Number Placeholder 3"/>
          <p:cNvSpPr>
            <a:spLocks noGrp="1"/>
          </p:cNvSpPr>
          <p:nvPr>
            <p:ph type="sldNum" sz="quarter" idx="5"/>
          </p:nvPr>
        </p:nvSpPr>
        <p:spPr>
          <a:noFill/>
        </p:spPr>
        <p:txBody>
          <a:bodyPr/>
          <a:lstStyle/>
          <a:p>
            <a:fld id="{007C7D56-06CE-4A52-81DB-A3AB02D79032}" type="slidenum">
              <a:rPr lang="en-US" smtClean="0">
                <a:cs typeface="Arial" charset="0"/>
              </a:rPr>
              <a:pPr/>
              <a:t>26</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pPr eaLnBrk="1" hangingPunct="1"/>
            <a:endParaRPr lang="en-US" smtClean="0"/>
          </a:p>
        </p:txBody>
      </p:sp>
      <p:sp>
        <p:nvSpPr>
          <p:cNvPr id="119811" name="Slide Number Placeholder 3"/>
          <p:cNvSpPr>
            <a:spLocks noGrp="1"/>
          </p:cNvSpPr>
          <p:nvPr>
            <p:ph type="sldNum" sz="quarter" idx="5"/>
          </p:nvPr>
        </p:nvSpPr>
        <p:spPr>
          <a:noFill/>
        </p:spPr>
        <p:txBody>
          <a:bodyPr/>
          <a:lstStyle/>
          <a:p>
            <a:fld id="{5C4B9F08-F203-402E-B13F-6821FAAD69E7}" type="slidenum">
              <a:rPr lang="en-US" smtClean="0">
                <a:cs typeface="Arial" charset="0"/>
              </a:rPr>
              <a:pPr/>
              <a:t>31</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a:ln/>
        </p:spPr>
      </p:sp>
      <p:sp>
        <p:nvSpPr>
          <p:cNvPr id="122882" name="Notes Placeholder 2"/>
          <p:cNvSpPr>
            <a:spLocks noGrp="1"/>
          </p:cNvSpPr>
          <p:nvPr>
            <p:ph type="body" idx="1"/>
          </p:nvPr>
        </p:nvSpPr>
        <p:spPr>
          <a:noFill/>
          <a:ln/>
        </p:spPr>
        <p:txBody>
          <a:bodyPr/>
          <a:lstStyle/>
          <a:p>
            <a:pPr eaLnBrk="1" hangingPunct="1"/>
            <a:endParaRPr lang="en-US" smtClean="0"/>
          </a:p>
        </p:txBody>
      </p:sp>
      <p:sp>
        <p:nvSpPr>
          <p:cNvPr id="122883" name="Slide Number Placeholder 3"/>
          <p:cNvSpPr>
            <a:spLocks noGrp="1"/>
          </p:cNvSpPr>
          <p:nvPr>
            <p:ph type="sldNum" sz="quarter" idx="5"/>
          </p:nvPr>
        </p:nvSpPr>
        <p:spPr>
          <a:noFill/>
        </p:spPr>
        <p:txBody>
          <a:bodyPr/>
          <a:lstStyle/>
          <a:p>
            <a:fld id="{B878AA3F-3B6F-4609-B8D7-45E56D288210}" type="slidenum">
              <a:rPr lang="en-US" smtClean="0">
                <a:cs typeface="Arial" charset="0"/>
              </a:rPr>
              <a:pPr/>
              <a:t>33</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pPr eaLnBrk="1" hangingPunct="1"/>
            <a:endParaRPr lang="en-US" smtClean="0"/>
          </a:p>
        </p:txBody>
      </p:sp>
      <p:sp>
        <p:nvSpPr>
          <p:cNvPr id="124931" name="Slide Number Placeholder 3"/>
          <p:cNvSpPr>
            <a:spLocks noGrp="1"/>
          </p:cNvSpPr>
          <p:nvPr>
            <p:ph type="sldNum" sz="quarter" idx="5"/>
          </p:nvPr>
        </p:nvSpPr>
        <p:spPr>
          <a:noFill/>
        </p:spPr>
        <p:txBody>
          <a:bodyPr/>
          <a:lstStyle/>
          <a:p>
            <a:fld id="{AB313089-1A1D-41C7-8BB1-0AFD27001643}" type="slidenum">
              <a:rPr lang="en-US" smtClean="0">
                <a:cs typeface="Arial" charset="0"/>
              </a:rPr>
              <a:pPr/>
              <a:t>34</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914DD3A6-D23C-4BA1-A545-E8DEE2964FCD}" type="slidenum">
              <a:rPr lang="en-US" smtClean="0">
                <a:cs typeface="Arial" charset="0"/>
              </a:rPr>
              <a:pPr/>
              <a:t>54</a:t>
            </a:fld>
            <a:endParaRPr lang="en-US" smtClean="0">
              <a:cs typeface="Arial" charset="0"/>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a:ln/>
        </p:spPr>
      </p:sp>
      <p:sp>
        <p:nvSpPr>
          <p:cNvPr id="149506" name="Notes Placeholder 2"/>
          <p:cNvSpPr>
            <a:spLocks noGrp="1"/>
          </p:cNvSpPr>
          <p:nvPr>
            <p:ph type="body" idx="1"/>
          </p:nvPr>
        </p:nvSpPr>
        <p:spPr>
          <a:noFill/>
          <a:ln/>
        </p:spPr>
        <p:txBody>
          <a:bodyPr/>
          <a:lstStyle/>
          <a:p>
            <a:endParaRPr lang="en-US" smtClean="0"/>
          </a:p>
        </p:txBody>
      </p:sp>
      <p:sp>
        <p:nvSpPr>
          <p:cNvPr id="149507" name="Slide Number Placeholder 3"/>
          <p:cNvSpPr>
            <a:spLocks noGrp="1"/>
          </p:cNvSpPr>
          <p:nvPr>
            <p:ph type="sldNum" sz="quarter" idx="5"/>
          </p:nvPr>
        </p:nvSpPr>
        <p:spPr>
          <a:noFill/>
        </p:spPr>
        <p:txBody>
          <a:bodyPr/>
          <a:lstStyle/>
          <a:p>
            <a:fld id="{40D29775-6B3E-4D71-978B-BB0DB943340B}" type="slidenum">
              <a:rPr lang="en-US" smtClean="0">
                <a:cs typeface="Arial" charset="0"/>
              </a:rPr>
              <a:pPr/>
              <a:t>55</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dirty="0"/>
            </a:lvl1pPr>
          </a:lstStyle>
          <a:p>
            <a:pPr>
              <a:defRPr/>
            </a:pPr>
            <a:r>
              <a:rPr lang="en-US"/>
              <a:t>                    </a:t>
            </a:r>
            <a:endParaRPr lang="en-US" sz="3200"/>
          </a:p>
        </p:txBody>
      </p:sp>
      <p:sp>
        <p:nvSpPr>
          <p:cNvPr id="6" name="Rectangle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91450FE9-45F7-45A9-BEAA-BFBEDFF952DD}" type="slidenum">
              <a:rPr lang="en-US"/>
              <a:pPr>
                <a:defRPr/>
              </a:pPr>
              <a:t>‹#›</a:t>
            </a:fld>
            <a:r>
              <a:rPr lang="en-US"/>
              <a:t>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dirty="0" smtClean="0"/>
            </a:lvl1pPr>
          </a:lstStyle>
          <a:p>
            <a:pPr>
              <a:defRPr/>
            </a:pPr>
            <a:r>
              <a:rPr lang="en-US"/>
              <a:t>                 </a:t>
            </a:r>
            <a:endParaRPr lang="en-US" sz="3200"/>
          </a:p>
        </p:txBody>
      </p:sp>
      <p:sp>
        <p:nvSpPr>
          <p:cNvPr id="6" name="Rectangle 6"/>
          <p:cNvSpPr>
            <a:spLocks noGrp="1" noChangeArrowheads="1"/>
          </p:cNvSpPr>
          <p:nvPr>
            <p:ph type="sldNum" sz="quarter" idx="12"/>
          </p:nvPr>
        </p:nvSpPr>
        <p:spPr>
          <a:xfrm>
            <a:off x="7239000" y="6381750"/>
            <a:ext cx="2133600" cy="476250"/>
          </a:xfrm>
          <a:prstGeom prst="rect">
            <a:avLst/>
          </a:prstGeom>
        </p:spPr>
        <p:txBody>
          <a:bodyPr/>
          <a:lstStyle>
            <a:lvl1pPr>
              <a:defRPr dirty="0">
                <a:cs typeface="+mn-cs"/>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dirty="0"/>
            </a:lvl1pPr>
          </a:lstStyle>
          <a:p>
            <a:pPr>
              <a:defRPr/>
            </a:pPr>
            <a:r>
              <a:rPr lang="en-US"/>
              <a:t>     </a:t>
            </a:r>
            <a:endParaRPr lang="en-US" sz="3200"/>
          </a:p>
        </p:txBody>
      </p:sp>
      <p:sp>
        <p:nvSpPr>
          <p:cNvPr id="6" name="Rectangle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A03CEB2E-9FA0-4D3A-A3B1-E9D0E63EE429}" type="slidenum">
              <a:rPr lang="en-US"/>
              <a:pPr>
                <a:defRPr/>
              </a:pPr>
              <a:t>‹#›</a:t>
            </a:fld>
            <a:r>
              <a:rPr lang="en-US"/>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dirty="0"/>
            </a:lvl1pPr>
          </a:lstStyle>
          <a:p>
            <a:pPr>
              <a:defRPr/>
            </a:pPr>
            <a:r>
              <a:rPr lang="en-US"/>
              <a:t>  </a:t>
            </a:r>
            <a:endParaRPr lang="en-US" sz="3200"/>
          </a:p>
        </p:txBody>
      </p:sp>
      <p:sp>
        <p:nvSpPr>
          <p:cNvPr id="7" name="Slide Number Placeholder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8A6C929F-1B55-4EF3-BF54-D80DBA4B61F6}" type="slidenum">
              <a:rPr lang="en-US"/>
              <a:pPr>
                <a:defRPr/>
              </a:pPr>
              <a:t>‹#›</a:t>
            </a:fld>
            <a:r>
              <a:rPr lang="en-US"/>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dirty="0"/>
            </a:lvl1pPr>
          </a:lstStyle>
          <a:p>
            <a:pPr>
              <a:defRPr/>
            </a:pPr>
            <a:r>
              <a:rPr lang="en-US"/>
              <a:t>                   </a:t>
            </a:r>
            <a:endParaRPr lang="en-US" sz="3200"/>
          </a:p>
        </p:txBody>
      </p:sp>
      <p:sp>
        <p:nvSpPr>
          <p:cNvPr id="6" name="Rectangle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8BBA02BB-22F4-4508-A335-BF212A766865}" type="slidenum">
              <a:rPr lang="en-US"/>
              <a:pPr>
                <a:defRPr/>
              </a:pPr>
              <a:t>‹#›</a:t>
            </a:fld>
            <a:r>
              <a:rPr lang="en-US"/>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dirty="0"/>
            </a:lvl1pPr>
          </a:lstStyle>
          <a:p>
            <a:pPr>
              <a:defRPr/>
            </a:pPr>
            <a:r>
              <a:rPr lang="en-US"/>
              <a:t>                    </a:t>
            </a:r>
            <a:endParaRPr lang="en-US" sz="3200"/>
          </a:p>
        </p:txBody>
      </p:sp>
      <p:sp>
        <p:nvSpPr>
          <p:cNvPr id="7" name="Slide Number Placeholder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D2A833AC-4693-4EB8-9207-F4E87B93612C}" type="slidenum">
              <a:rPr lang="en-US"/>
              <a:pPr>
                <a:defRPr/>
              </a:pPr>
              <a:t>‹#›</a:t>
            </a:fld>
            <a:r>
              <a:rPr lang="en-US"/>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200400" y="6096000"/>
            <a:ext cx="3352800" cy="476250"/>
          </a:xfrm>
        </p:spPr>
        <p:txBody>
          <a:bodyPr/>
          <a:lstStyle>
            <a:lvl1pPr>
              <a:defRPr dirty="0"/>
            </a:lvl1pPr>
          </a:lstStyle>
          <a:p>
            <a:pPr>
              <a:defRPr/>
            </a:pPr>
            <a:r>
              <a:rPr lang="en-US"/>
              <a:t>                   </a:t>
            </a:r>
            <a:endParaRPr lang="en-US" sz="3200"/>
          </a:p>
        </p:txBody>
      </p:sp>
      <p:sp>
        <p:nvSpPr>
          <p:cNvPr id="8" name="Rectangle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4EA1DB38-2662-4E2F-9AC2-6E4D214BEC82}" type="slidenum">
              <a:rPr lang="en-US"/>
              <a:pPr>
                <a:defRPr/>
              </a:pPr>
              <a:t>‹#›</a:t>
            </a:fld>
            <a:r>
              <a:rPr lang="en-US" dirty="0"/>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Footer Placeholder 4"/>
          <p:cNvSpPr>
            <a:spLocks noGrp="1"/>
          </p:cNvSpPr>
          <p:nvPr>
            <p:ph type="ftr" sz="quarter" idx="10"/>
          </p:nvPr>
        </p:nvSpPr>
        <p:spPr>
          <a:xfrm>
            <a:off x="3124200" y="6248400"/>
            <a:ext cx="2895600" cy="457200"/>
          </a:xfrm>
        </p:spPr>
        <p:txBody>
          <a:bodyPr/>
          <a:lstStyle>
            <a:lvl1pPr>
              <a:defRPr dirty="0"/>
            </a:lvl1pPr>
          </a:lstStyle>
          <a:p>
            <a:pPr>
              <a:defRPr/>
            </a:pP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sz="3200" dirty="0"/>
            </a:lvl1pPr>
          </a:lstStyle>
          <a:p>
            <a:pPr>
              <a:defRPr/>
            </a:pPr>
            <a:r>
              <a:rPr lang="en-US"/>
              <a:t>                   </a:t>
            </a:r>
            <a:endParaRPr lang="en-US" smtClean="0"/>
          </a:p>
          <a:p>
            <a:pPr>
              <a:defRPr/>
            </a:pPr>
            <a:endParaRPr lang="en-US"/>
          </a:p>
        </p:txBody>
      </p:sp>
      <p:sp>
        <p:nvSpPr>
          <p:cNvPr id="6" name="Rectangle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54396F0F-1C0F-4D2D-954B-1C912E3D8D14}" type="slidenum">
              <a:rPr lang="en-US"/>
              <a:pPr>
                <a:defRPr/>
              </a:pPr>
              <a:t>‹#›</a:t>
            </a:fld>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dirty="0"/>
            </a:lvl1pPr>
          </a:lstStyle>
          <a:p>
            <a:pPr>
              <a:defRPr/>
            </a:pPr>
            <a:r>
              <a:rPr lang="en-US"/>
              <a:t>    </a:t>
            </a:r>
            <a:endParaRPr lang="en-US" sz="3200"/>
          </a:p>
        </p:txBody>
      </p:sp>
      <p:sp>
        <p:nvSpPr>
          <p:cNvPr id="6" name="Rectangle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7BE628C0-39BF-420E-97E7-948F812993FE}" type="slidenum">
              <a:rPr lang="en-US"/>
              <a:pPr>
                <a:defRPr/>
              </a:pPr>
              <a:t>‹#›</a:t>
            </a:fld>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dirty="0"/>
            </a:lvl1pPr>
          </a:lstStyle>
          <a:p>
            <a:pPr>
              <a:defRPr/>
            </a:pPr>
            <a:r>
              <a:rPr lang="en-US"/>
              <a:t>      </a:t>
            </a:r>
            <a:endParaRPr lang="en-US" sz="3200"/>
          </a:p>
        </p:txBody>
      </p:sp>
      <p:sp>
        <p:nvSpPr>
          <p:cNvPr id="7" name="Slide Number Placeholder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C00FC9C1-0B8F-45D7-B397-3C23220C3106}" type="slidenum">
              <a:rPr lang="en-US"/>
              <a:pPr>
                <a:defRPr/>
              </a:pPr>
              <a:t>‹#›</a:t>
            </a:fld>
            <a:r>
              <a:rPr lang="en-US"/>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dirty="0"/>
            </a:lvl1pPr>
          </a:lstStyle>
          <a:p>
            <a:pPr>
              <a:defRPr/>
            </a:pPr>
            <a:r>
              <a:rPr lang="en-US"/>
              <a:t> </a:t>
            </a:r>
            <a:endParaRPr lang="en-US" sz="3200"/>
          </a:p>
        </p:txBody>
      </p:sp>
      <p:sp>
        <p:nvSpPr>
          <p:cNvPr id="9" name="Rectangle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E56C1A6B-36C3-4EDC-AE31-67E49D34832B}" type="slidenum">
              <a:rPr lang="en-US"/>
              <a:pPr>
                <a:defRPr/>
              </a:pPr>
              <a:t>‹#›</a:t>
            </a:fld>
            <a:r>
              <a:rPr lang="en-US"/>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dirty="0"/>
            </a:lvl1pPr>
          </a:lstStyle>
          <a:p>
            <a:pPr>
              <a:defRPr/>
            </a:pPr>
            <a:r>
              <a:rPr lang="en-US"/>
              <a:t> </a:t>
            </a:r>
            <a:endParaRPr lang="en-US" sz="3200"/>
          </a:p>
        </p:txBody>
      </p:sp>
      <p:sp>
        <p:nvSpPr>
          <p:cNvPr id="5" name="Rectangle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66E2B039-D682-46A5-B248-D59E665C25E7}" type="slidenum">
              <a:rPr lang="en-US"/>
              <a:pPr>
                <a:defRPr/>
              </a:pPr>
              <a:t>‹#›</a:t>
            </a:fld>
            <a:r>
              <a:rPr lang="en-US"/>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sz="3200" dirty="0"/>
            </a:lvl1pPr>
          </a:lstStyle>
          <a:p>
            <a:pPr>
              <a:defRPr/>
            </a:pPr>
            <a:endParaRPr lang="en-US"/>
          </a:p>
        </p:txBody>
      </p:sp>
      <p:sp>
        <p:nvSpPr>
          <p:cNvPr id="4" name="Rectangle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CD080475-52D1-46A3-95FF-C4E6D35B30ED}" type="slidenum">
              <a:rPr lang="en-US"/>
              <a:pPr>
                <a:defRPr/>
              </a:pPr>
              <a:t>‹#›</a:t>
            </a:fld>
            <a:r>
              <a:rPr lang="en-US"/>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dirty="0"/>
            </a:lvl1pPr>
          </a:lstStyle>
          <a:p>
            <a:pPr>
              <a:defRPr/>
            </a:pPr>
            <a:r>
              <a:rPr lang="en-US"/>
              <a:t>        </a:t>
            </a:r>
            <a:endParaRPr lang="en-US" sz="3200"/>
          </a:p>
        </p:txBody>
      </p:sp>
      <p:sp>
        <p:nvSpPr>
          <p:cNvPr id="7" name="Slide Number Placeholder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0E27792A-919C-418C-A104-870FF7CBEA80}" type="slidenum">
              <a:rPr lang="en-US"/>
              <a:pPr>
                <a:defRPr/>
              </a:pPr>
              <a:t>‹#›</a:t>
            </a:fld>
            <a:r>
              <a:rPr lang="en-US"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sz="3200" dirty="0"/>
            </a:lvl1pPr>
          </a:lstStyle>
          <a:p>
            <a:pPr>
              <a:defRPr/>
            </a:pPr>
            <a:endParaRPr lang="en-US"/>
          </a:p>
        </p:txBody>
      </p:sp>
      <p:sp>
        <p:nvSpPr>
          <p:cNvPr id="7" name="Slide Number Placeholder 6"/>
          <p:cNvSpPr>
            <a:spLocks noGrp="1" noChangeArrowheads="1"/>
          </p:cNvSpPr>
          <p:nvPr>
            <p:ph type="sldNum" sz="quarter" idx="12"/>
          </p:nvPr>
        </p:nvSpPr>
        <p:spPr>
          <a:xfrm>
            <a:off x="7239000" y="6381750"/>
            <a:ext cx="2133600" cy="476250"/>
          </a:xfrm>
          <a:prstGeom prst="rect">
            <a:avLst/>
          </a:prstGeom>
        </p:spPr>
        <p:txBody>
          <a:bodyPr/>
          <a:lstStyle>
            <a:lvl1pPr>
              <a:defRPr>
                <a:cs typeface="+mn-cs"/>
              </a:defRPr>
            </a:lvl1pPr>
          </a:lstStyle>
          <a:p>
            <a:pPr>
              <a:defRPr/>
            </a:pPr>
            <a:fld id="{DBE04B43-F1C0-4202-BBF4-72D89EC9A96D}" type="slidenum">
              <a:rPr lang="en-US"/>
              <a:pPr>
                <a:defRPr/>
              </a:pPr>
              <a:t>‹#›</a:t>
            </a:fld>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99"/>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6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246789" name="Rectangle 5"/>
          <p:cNvSpPr>
            <a:spLocks noGrp="1" noChangeArrowheads="1"/>
          </p:cNvSpPr>
          <p:nvPr>
            <p:ph type="ftr" sz="quarter" idx="3"/>
          </p:nvPr>
        </p:nvSpPr>
        <p:spPr bwMode="auto">
          <a:xfrm>
            <a:off x="5791200" y="6172200"/>
            <a:ext cx="3352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1" dirty="0">
                <a:cs typeface="+mn-cs"/>
              </a:defRPr>
            </a:lvl1pPr>
          </a:lstStyle>
          <a:p>
            <a:pPr>
              <a:defRPr/>
            </a:pPr>
            <a:r>
              <a:rPr lang="en-US"/>
              <a:t>                 </a:t>
            </a:r>
            <a:endParaRPr lang="en-US" sz="3200"/>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0.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2.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3.v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2"/>
          <p:cNvSpPr>
            <a:spLocks noGrp="1"/>
          </p:cNvSpPr>
          <p:nvPr>
            <p:ph type="title"/>
          </p:nvPr>
        </p:nvSpPr>
        <p:spPr>
          <a:xfrm>
            <a:off x="457200" y="274638"/>
            <a:ext cx="8229600" cy="2925762"/>
          </a:xfrm>
        </p:spPr>
        <p:txBody>
          <a:bodyPr/>
          <a:lstStyle/>
          <a:p>
            <a:r>
              <a:rPr lang="en-US" smtClean="0">
                <a:solidFill>
                  <a:schemeClr val="tx1"/>
                </a:solidFill>
              </a:rPr>
              <a:t>Workshop</a:t>
            </a:r>
            <a:br>
              <a:rPr lang="en-US" smtClean="0">
                <a:solidFill>
                  <a:schemeClr val="tx1"/>
                </a:solidFill>
              </a:rPr>
            </a:br>
            <a:r>
              <a:rPr lang="en-US" sz="1100" smtClean="0">
                <a:solidFill>
                  <a:schemeClr val="tx1"/>
                </a:solidFill>
              </a:rPr>
              <a:t/>
            </a:r>
            <a:br>
              <a:rPr lang="en-US" sz="1100" smtClean="0">
                <a:solidFill>
                  <a:schemeClr val="tx1"/>
                </a:solidFill>
              </a:rPr>
            </a:br>
            <a:r>
              <a:rPr lang="en-US" smtClean="0"/>
              <a:t>Long-term Impacts of Health and Development Interventions in Matlab</a:t>
            </a:r>
          </a:p>
        </p:txBody>
      </p:sp>
      <p:sp>
        <p:nvSpPr>
          <p:cNvPr id="4" name="Content Placeholder 3"/>
          <p:cNvSpPr>
            <a:spLocks noGrp="1"/>
          </p:cNvSpPr>
          <p:nvPr>
            <p:ph idx="1"/>
          </p:nvPr>
        </p:nvSpPr>
        <p:spPr>
          <a:xfrm>
            <a:off x="457200" y="3657600"/>
            <a:ext cx="8229600" cy="2849563"/>
          </a:xfrm>
        </p:spPr>
        <p:txBody>
          <a:bodyPr/>
          <a:lstStyle/>
          <a:p>
            <a:pPr marL="0" indent="0" algn="ctr" eaLnBrk="1" hangingPunct="1">
              <a:buFontTx/>
              <a:buNone/>
              <a:defRPr/>
            </a:pPr>
            <a:r>
              <a:rPr lang="en-US" dirty="0"/>
              <a:t>Dr. A. </a:t>
            </a:r>
            <a:r>
              <a:rPr lang="en-US" dirty="0" err="1"/>
              <a:t>Razzaque</a:t>
            </a:r>
            <a:r>
              <a:rPr lang="en-US" dirty="0"/>
              <a:t>, ICDDR,B</a:t>
            </a:r>
          </a:p>
          <a:p>
            <a:pPr marL="0" indent="0" algn="ctr" eaLnBrk="1" hangingPunct="1">
              <a:buFontTx/>
              <a:buNone/>
              <a:defRPr/>
            </a:pPr>
            <a:r>
              <a:rPr lang="en-US" dirty="0"/>
              <a:t>Dr. Jane Menken, University of Colorado Boulder</a:t>
            </a:r>
          </a:p>
          <a:p>
            <a:pPr marL="0" indent="0" algn="ctr" eaLnBrk="1" hangingPunct="1">
              <a:buFontTx/>
              <a:buNone/>
              <a:defRPr/>
            </a:pPr>
            <a:endParaRPr lang="en-US" dirty="0"/>
          </a:p>
          <a:p>
            <a:pPr marL="0" indent="0" algn="ctr" eaLnBrk="1" hangingPunct="1">
              <a:buFontTx/>
              <a:buNone/>
              <a:defRPr/>
            </a:pPr>
            <a:r>
              <a:rPr lang="en-US" dirty="0"/>
              <a:t>11 June 2012</a:t>
            </a:r>
          </a:p>
          <a:p>
            <a:pPr>
              <a:defRPr/>
            </a:pPr>
            <a:endParaRPr lang="en-US" dirty="0"/>
          </a:p>
        </p:txBody>
      </p:sp>
      <p:sp>
        <p:nvSpPr>
          <p:cNvPr id="19459" name="Footer Placeholder 1"/>
          <p:cNvSpPr>
            <a:spLocks noGrp="1"/>
          </p:cNvSpPr>
          <p:nvPr>
            <p:ph type="ftr" sz="quarter" idx="11"/>
          </p:nvPr>
        </p:nvSpPr>
        <p:spPr>
          <a:noFill/>
        </p:spPr>
        <p:txBody>
          <a:bodyPr/>
          <a:lstStyle/>
          <a:p>
            <a:endParaRPr lang="en-US"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76200" y="152400"/>
            <a:ext cx="9067800" cy="1752600"/>
          </a:xfrm>
        </p:spPr>
        <p:txBody>
          <a:bodyPr/>
          <a:lstStyle/>
          <a:p>
            <a:r>
              <a:rPr lang="en-US" sz="4000" smtClean="0"/>
              <a:t>The Matlab Maternal and Child Health and Family Planning Program</a:t>
            </a:r>
          </a:p>
        </p:txBody>
      </p:sp>
      <p:sp>
        <p:nvSpPr>
          <p:cNvPr id="29698" name="Content Placeholder 2"/>
          <p:cNvSpPr>
            <a:spLocks noGrp="1"/>
          </p:cNvSpPr>
          <p:nvPr>
            <p:ph idx="1"/>
          </p:nvPr>
        </p:nvSpPr>
        <p:spPr>
          <a:xfrm>
            <a:off x="304800" y="2133600"/>
            <a:ext cx="8458200" cy="4343400"/>
          </a:xfrm>
        </p:spPr>
        <p:txBody>
          <a:bodyPr/>
          <a:lstStyle/>
          <a:p>
            <a:pPr marL="0" indent="0">
              <a:buFontTx/>
              <a:buNone/>
            </a:pPr>
            <a:r>
              <a:rPr lang="en-US" b="1" i="1" smtClean="0"/>
              <a:t>Experimental period </a:t>
            </a:r>
            <a:r>
              <a:rPr lang="en-US" smtClean="0"/>
              <a:t> 1977-1988</a:t>
            </a:r>
          </a:p>
          <a:p>
            <a:pPr lvl="1"/>
            <a:endParaRPr lang="en-US" sz="3200" smtClean="0"/>
          </a:p>
          <a:p>
            <a:pPr lvl="1"/>
            <a:r>
              <a:rPr lang="en-US" sz="3200" smtClean="0"/>
              <a:t>During this period, women and children in the MCH-FP area were eligible for the services provided by ICDDR,B while those in the Government Area were not</a:t>
            </a:r>
          </a:p>
          <a:p>
            <a:pPr lvl="1"/>
            <a:r>
              <a:rPr lang="en-US" sz="3200" smtClean="0"/>
              <a:t>There is, therefore, a true experiment</a:t>
            </a:r>
          </a:p>
          <a:p>
            <a:pPr lvl="1"/>
            <a:endParaRPr lang="en-US" sz="3200" smtClean="0"/>
          </a:p>
          <a:p>
            <a:pPr lvl="1"/>
            <a:endParaRPr lang="en-US" sz="1600" smtClean="0"/>
          </a:p>
        </p:txBody>
      </p:sp>
      <p:sp>
        <p:nvSpPr>
          <p:cNvPr id="29699"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76200" y="152400"/>
            <a:ext cx="9067800" cy="1752600"/>
          </a:xfrm>
        </p:spPr>
        <p:txBody>
          <a:bodyPr/>
          <a:lstStyle/>
          <a:p>
            <a:r>
              <a:rPr lang="en-US" sz="4000" smtClean="0"/>
              <a:t>The Matlab Maternal and Child Health and Family Planning Program</a:t>
            </a:r>
          </a:p>
        </p:txBody>
      </p:sp>
      <p:sp>
        <p:nvSpPr>
          <p:cNvPr id="30722" name="Content Placeholder 2"/>
          <p:cNvSpPr>
            <a:spLocks noGrp="1"/>
          </p:cNvSpPr>
          <p:nvPr>
            <p:ph idx="1"/>
          </p:nvPr>
        </p:nvSpPr>
        <p:spPr>
          <a:xfrm>
            <a:off x="304800" y="1828800"/>
            <a:ext cx="8458200" cy="4343400"/>
          </a:xfrm>
        </p:spPr>
        <p:txBody>
          <a:bodyPr/>
          <a:lstStyle/>
          <a:p>
            <a:pPr lvl="1"/>
            <a:endParaRPr lang="en-US" sz="1100" smtClean="0"/>
          </a:p>
          <a:p>
            <a:pPr marL="0" indent="0">
              <a:buFontTx/>
              <a:buNone/>
            </a:pPr>
            <a:r>
              <a:rPr lang="en-US" smtClean="0"/>
              <a:t>Two generations of interest – defined by age in 2012</a:t>
            </a:r>
          </a:p>
          <a:p>
            <a:pPr lvl="1"/>
            <a:r>
              <a:rPr lang="en-US" sz="3200" b="1" i="1" smtClean="0"/>
              <a:t>Adults</a:t>
            </a:r>
            <a:r>
              <a:rPr lang="en-US" sz="3200" smtClean="0"/>
              <a:t> (35-73): reproductive age during experimental period</a:t>
            </a:r>
          </a:p>
          <a:p>
            <a:pPr lvl="1"/>
            <a:r>
              <a:rPr lang="en-US" sz="3200" b="1" i="1" smtClean="0"/>
              <a:t>Children </a:t>
            </a:r>
            <a:r>
              <a:rPr lang="en-US" sz="3200" smtClean="0"/>
              <a:t>(22-34): mothers in MCH-FP area eligible for MH-FP; some children</a:t>
            </a:r>
            <a:r>
              <a:rPr lang="en-US" sz="3200" b="1" i="1" smtClean="0"/>
              <a:t> </a:t>
            </a:r>
            <a:r>
              <a:rPr lang="en-US" sz="3200" smtClean="0"/>
              <a:t>eligible for child health interventions during experimental period</a:t>
            </a:r>
          </a:p>
          <a:p>
            <a:pPr lvl="1"/>
            <a:endParaRPr lang="en-US" sz="3200" smtClean="0"/>
          </a:p>
        </p:txBody>
      </p:sp>
      <p:sp>
        <p:nvSpPr>
          <p:cNvPr id="30723"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76200" y="152400"/>
            <a:ext cx="9067800" cy="1752600"/>
          </a:xfrm>
        </p:spPr>
        <p:txBody>
          <a:bodyPr/>
          <a:lstStyle/>
          <a:p>
            <a:r>
              <a:rPr lang="en-US" sz="4000" smtClean="0"/>
              <a:t>The Matlab Maternal and Child Health and Family Planning Program</a:t>
            </a:r>
          </a:p>
        </p:txBody>
      </p:sp>
      <p:sp>
        <p:nvSpPr>
          <p:cNvPr id="3" name="Content Placeholder 2"/>
          <p:cNvSpPr>
            <a:spLocks noGrp="1"/>
          </p:cNvSpPr>
          <p:nvPr>
            <p:ph idx="1"/>
          </p:nvPr>
        </p:nvSpPr>
        <p:spPr>
          <a:xfrm>
            <a:off x="304800" y="1828800"/>
            <a:ext cx="8458200" cy="4343400"/>
          </a:xfrm>
        </p:spPr>
        <p:txBody>
          <a:bodyPr/>
          <a:lstStyle/>
          <a:p>
            <a:pPr marL="342900" lvl="2" indent="-342900" eaLnBrk="1" hangingPunct="1">
              <a:lnSpc>
                <a:spcPct val="90000"/>
              </a:lnSpc>
              <a:defRPr/>
            </a:pPr>
            <a:r>
              <a:rPr lang="en-US" sz="3200" b="1" i="1" dirty="0"/>
              <a:t>Adults</a:t>
            </a:r>
            <a:r>
              <a:rPr lang="en-US" sz="3200" dirty="0"/>
              <a:t> (35-</a:t>
            </a:r>
            <a:r>
              <a:rPr lang="en-US" sz="3200" dirty="0" smtClean="0"/>
              <a:t>73 in 2012)</a:t>
            </a:r>
            <a:r>
              <a:rPr lang="en-US" dirty="0" smtClean="0"/>
              <a:t> </a:t>
            </a:r>
          </a:p>
          <a:p>
            <a:pPr marL="800100" lvl="3" indent="-342900" eaLnBrk="1" hangingPunct="1">
              <a:lnSpc>
                <a:spcPct val="90000"/>
              </a:lnSpc>
              <a:defRPr/>
            </a:pPr>
            <a:r>
              <a:rPr lang="en-US" sz="2800" dirty="0" smtClean="0"/>
              <a:t>Did </a:t>
            </a:r>
            <a:r>
              <a:rPr lang="en-US" sz="2800" dirty="0"/>
              <a:t>the MCH-FP Program lead to improved economic and social empowerment over the long term?</a:t>
            </a:r>
          </a:p>
          <a:p>
            <a:pPr eaLnBrk="1" hangingPunct="1">
              <a:lnSpc>
                <a:spcPct val="90000"/>
              </a:lnSpc>
              <a:defRPr/>
            </a:pPr>
            <a:endParaRPr lang="en-US" sz="1200" b="1" i="1" dirty="0" smtClean="0"/>
          </a:p>
          <a:p>
            <a:pPr eaLnBrk="1" hangingPunct="1">
              <a:lnSpc>
                <a:spcPct val="90000"/>
              </a:lnSpc>
              <a:defRPr/>
            </a:pPr>
            <a:r>
              <a:rPr lang="en-US" b="1" i="1" dirty="0" smtClean="0"/>
              <a:t>Children </a:t>
            </a:r>
            <a:r>
              <a:rPr lang="en-US" dirty="0"/>
              <a:t>(22-</a:t>
            </a:r>
            <a:r>
              <a:rPr lang="en-US" dirty="0" smtClean="0"/>
              <a:t>34 in 2012)</a:t>
            </a:r>
          </a:p>
          <a:p>
            <a:pPr lvl="1" eaLnBrk="1" hangingPunct="1">
              <a:lnSpc>
                <a:spcPct val="90000"/>
              </a:lnSpc>
              <a:defRPr/>
            </a:pPr>
            <a:r>
              <a:rPr lang="en-US" dirty="0" smtClean="0"/>
              <a:t>Does the program have effects that carry over into adulthood?</a:t>
            </a:r>
          </a:p>
          <a:p>
            <a:pPr lvl="1" eaLnBrk="1" hangingPunct="1">
              <a:lnSpc>
                <a:spcPct val="90000"/>
              </a:lnSpc>
              <a:defRPr/>
            </a:pPr>
            <a:r>
              <a:rPr lang="en-US" dirty="0" smtClean="0"/>
              <a:t>Specifically, do children, especially girls, </a:t>
            </a:r>
            <a:r>
              <a:rPr lang="en-US" dirty="0"/>
              <a:t>who were eligible for the child health programs have </a:t>
            </a:r>
            <a:r>
              <a:rPr lang="en-US" dirty="0" smtClean="0"/>
              <a:t>better </a:t>
            </a:r>
            <a:r>
              <a:rPr lang="en-US" dirty="0"/>
              <a:t>economic </a:t>
            </a:r>
            <a:r>
              <a:rPr lang="en-US" dirty="0" smtClean="0"/>
              <a:t>and social empowerment?</a:t>
            </a:r>
          </a:p>
          <a:p>
            <a:pPr eaLnBrk="1" hangingPunct="1">
              <a:lnSpc>
                <a:spcPct val="90000"/>
              </a:lnSpc>
              <a:defRPr/>
            </a:pPr>
            <a:endParaRPr lang="en-US" dirty="0"/>
          </a:p>
          <a:p>
            <a:pPr lvl="2">
              <a:defRPr/>
            </a:pPr>
            <a:endParaRPr lang="en-US" sz="3200" dirty="0"/>
          </a:p>
        </p:txBody>
      </p:sp>
      <p:sp>
        <p:nvSpPr>
          <p:cNvPr id="31747"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p:txBody>
          <a:bodyPr/>
          <a:lstStyle/>
          <a:p>
            <a:r>
              <a:rPr lang="en-US" smtClean="0"/>
              <a:t>Additional Interventions</a:t>
            </a:r>
          </a:p>
        </p:txBody>
      </p:sp>
      <p:sp>
        <p:nvSpPr>
          <p:cNvPr id="32772" name="Rectangle 3"/>
          <p:cNvSpPr>
            <a:spLocks noGrp="1" noChangeArrowheads="1"/>
          </p:cNvSpPr>
          <p:nvPr>
            <p:ph idx="1"/>
          </p:nvPr>
        </p:nvSpPr>
        <p:spPr>
          <a:xfrm>
            <a:off x="533400" y="1371600"/>
            <a:ext cx="8229600" cy="4525963"/>
          </a:xfrm>
        </p:spPr>
        <p:txBody>
          <a:bodyPr/>
          <a:lstStyle/>
          <a:p>
            <a:pPr eaLnBrk="1" hangingPunct="1">
              <a:lnSpc>
                <a:spcPct val="90000"/>
              </a:lnSpc>
              <a:defRPr/>
            </a:pPr>
            <a:endParaRPr lang="en-US" dirty="0" smtClean="0"/>
          </a:p>
          <a:p>
            <a:pPr eaLnBrk="1" hangingPunct="1">
              <a:lnSpc>
                <a:spcPct val="90000"/>
              </a:lnSpc>
              <a:defRPr/>
            </a:pPr>
            <a:r>
              <a:rPr lang="en-US" dirty="0" smtClean="0"/>
              <a:t>The</a:t>
            </a:r>
            <a:r>
              <a:rPr lang="en-US" b="1" dirty="0" smtClean="0">
                <a:solidFill>
                  <a:schemeClr val="tx2">
                    <a:satMod val="200000"/>
                  </a:schemeClr>
                </a:solidFill>
              </a:rPr>
              <a:t> </a:t>
            </a:r>
            <a:r>
              <a:rPr lang="en-US" dirty="0" err="1" smtClean="0"/>
              <a:t>Meghna-Dhonnagoda</a:t>
            </a:r>
            <a:r>
              <a:rPr lang="en-US" dirty="0" smtClean="0"/>
              <a:t> Irrigation Project (Embankment), began 1987</a:t>
            </a:r>
          </a:p>
          <a:p>
            <a:pPr eaLnBrk="1" hangingPunct="1">
              <a:lnSpc>
                <a:spcPct val="90000"/>
              </a:lnSpc>
              <a:defRPr/>
            </a:pPr>
            <a:endParaRPr lang="en-US" dirty="0" smtClean="0"/>
          </a:p>
          <a:p>
            <a:pPr eaLnBrk="1" hangingPunct="1">
              <a:lnSpc>
                <a:spcPct val="90000"/>
              </a:lnSpc>
              <a:defRPr/>
            </a:pPr>
            <a:r>
              <a:rPr lang="en-US" dirty="0" smtClean="0"/>
              <a:t> Bangladesh Rural Advancement Committee (BRAC) microcredit and other programs, began 1992 </a:t>
            </a:r>
          </a:p>
        </p:txBody>
      </p:sp>
      <p:sp>
        <p:nvSpPr>
          <p:cNvPr id="32771" name="Footer Placeholder 4"/>
          <p:cNvSpPr>
            <a:spLocks noGrp="1"/>
          </p:cNvSpPr>
          <p:nvPr>
            <p:ph type="ftr" sz="quarter" idx="11"/>
          </p:nvPr>
        </p:nvSpPr>
        <p:spPr>
          <a:noFill/>
        </p:spPr>
        <p:txBody>
          <a:bodyPr/>
          <a:lstStyle/>
          <a:p>
            <a:r>
              <a:rPr lang="en-US" sz="1800" smtClean="0">
                <a:cs typeface="Arial"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Footer Placeholder 4"/>
          <p:cNvSpPr>
            <a:spLocks noGrp="1"/>
          </p:cNvSpPr>
          <p:nvPr>
            <p:ph type="ftr" sz="quarter" idx="11"/>
          </p:nvPr>
        </p:nvSpPr>
        <p:spPr>
          <a:noFill/>
        </p:spPr>
        <p:txBody>
          <a:bodyPr/>
          <a:lstStyle/>
          <a:p>
            <a:r>
              <a:rPr lang="en-US" sz="1800" smtClean="0">
                <a:cs typeface="Arial" charset="0"/>
              </a:rPr>
              <a:t>                    </a:t>
            </a:r>
            <a:r>
              <a:rPr lang="en-US" smtClean="0">
                <a:solidFill>
                  <a:schemeClr val="tx2"/>
                </a:solidFill>
                <a:cs typeface="Arial" charset="0"/>
              </a:rPr>
              <a:t>IBS</a:t>
            </a:r>
            <a:endParaRPr lang="en-US" smtClean="0">
              <a:cs typeface="Arial" charset="0"/>
            </a:endParaRPr>
          </a:p>
        </p:txBody>
      </p:sp>
      <p:pic>
        <p:nvPicPr>
          <p:cNvPr id="33794" name="Picture 2" descr="map_credit_color_MCH"/>
          <p:cNvPicPr>
            <a:picLocks noChangeAspect="1" noChangeArrowheads="1"/>
          </p:cNvPicPr>
          <p:nvPr/>
        </p:nvPicPr>
        <p:blipFill>
          <a:blip r:embed="rId2"/>
          <a:srcRect/>
          <a:stretch>
            <a:fillRect/>
          </a:stretch>
        </p:blipFill>
        <p:spPr bwMode="auto">
          <a:xfrm>
            <a:off x="3860800" y="627063"/>
            <a:ext cx="5283200" cy="6230937"/>
          </a:xfrm>
          <a:prstGeom prst="rect">
            <a:avLst/>
          </a:prstGeom>
          <a:noFill/>
          <a:ln w="9525">
            <a:noFill/>
            <a:miter lim="800000"/>
            <a:headEnd/>
            <a:tailEnd/>
          </a:ln>
        </p:spPr>
      </p:pic>
      <p:sp>
        <p:nvSpPr>
          <p:cNvPr id="33795" name="Rectangle 3"/>
          <p:cNvSpPr>
            <a:spLocks noGrp="1" noChangeArrowheads="1"/>
          </p:cNvSpPr>
          <p:nvPr>
            <p:ph type="title"/>
          </p:nvPr>
        </p:nvSpPr>
        <p:spPr>
          <a:xfrm>
            <a:off x="457200" y="2819400"/>
            <a:ext cx="3429000" cy="1143000"/>
          </a:xfrm>
        </p:spPr>
        <p:txBody>
          <a:bodyPr/>
          <a:lstStyle/>
          <a:p>
            <a:pPr eaLnBrk="1" hangingPunct="1"/>
            <a:r>
              <a:rPr lang="en-US" sz="4000" b="1" smtClean="0"/>
              <a:t>Embankment to protect from flooding completed 1987, repaired 1989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oter Placeholder 4"/>
          <p:cNvSpPr>
            <a:spLocks noGrp="1"/>
          </p:cNvSpPr>
          <p:nvPr>
            <p:ph type="ftr" sz="quarter" idx="11"/>
          </p:nvPr>
        </p:nvSpPr>
        <p:spPr>
          <a:noFill/>
        </p:spPr>
        <p:txBody>
          <a:bodyPr/>
          <a:lstStyle/>
          <a:p>
            <a:r>
              <a:rPr lang="en-US" sz="1800" smtClean="0">
                <a:cs typeface="Arial" charset="0"/>
              </a:rPr>
              <a:t>                    </a:t>
            </a:r>
            <a:r>
              <a:rPr lang="en-US" smtClean="0">
                <a:solidFill>
                  <a:schemeClr val="tx2"/>
                </a:solidFill>
                <a:cs typeface="Arial" charset="0"/>
              </a:rPr>
              <a:t>IBS</a:t>
            </a:r>
            <a:endParaRPr lang="en-US" smtClean="0">
              <a:cs typeface="Arial" charset="0"/>
            </a:endParaRPr>
          </a:p>
        </p:txBody>
      </p:sp>
      <p:pic>
        <p:nvPicPr>
          <p:cNvPr id="34818" name="Picture 2" descr="map_credit_color_MCH_BRAC"/>
          <p:cNvPicPr>
            <a:picLocks noChangeAspect="1" noChangeArrowheads="1"/>
          </p:cNvPicPr>
          <p:nvPr/>
        </p:nvPicPr>
        <p:blipFill>
          <a:blip r:embed="rId2"/>
          <a:srcRect/>
          <a:stretch>
            <a:fillRect/>
          </a:stretch>
        </p:blipFill>
        <p:spPr bwMode="auto">
          <a:xfrm>
            <a:off x="3860800" y="627063"/>
            <a:ext cx="5283200" cy="6230937"/>
          </a:xfrm>
          <a:prstGeom prst="rect">
            <a:avLst/>
          </a:prstGeom>
          <a:noFill/>
          <a:ln w="9525">
            <a:noFill/>
            <a:miter lim="800000"/>
            <a:headEnd/>
            <a:tailEnd/>
          </a:ln>
        </p:spPr>
      </p:pic>
      <p:sp>
        <p:nvSpPr>
          <p:cNvPr id="34819" name="Rectangle 3"/>
          <p:cNvSpPr>
            <a:spLocks noGrp="1" noChangeArrowheads="1"/>
          </p:cNvSpPr>
          <p:nvPr>
            <p:ph type="title"/>
          </p:nvPr>
        </p:nvSpPr>
        <p:spPr>
          <a:xfrm>
            <a:off x="0" y="2590800"/>
            <a:ext cx="3810000" cy="1143000"/>
          </a:xfrm>
        </p:spPr>
        <p:txBody>
          <a:bodyPr/>
          <a:lstStyle/>
          <a:p>
            <a:pPr eaLnBrk="1" hangingPunct="1"/>
            <a:r>
              <a:rPr lang="en-US" sz="4000" b="1" smtClean="0"/>
              <a:t>BRAC Microcredit and other programs began 1992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35842" name="Rectangle 2"/>
          <p:cNvSpPr>
            <a:spLocks noGrp="1" noChangeArrowheads="1"/>
          </p:cNvSpPr>
          <p:nvPr>
            <p:ph type="title"/>
          </p:nvPr>
        </p:nvSpPr>
        <p:spPr/>
        <p:txBody>
          <a:bodyPr/>
          <a:lstStyle/>
          <a:p>
            <a:pPr eaLnBrk="1" hangingPunct="1"/>
            <a:r>
              <a:rPr lang="en-US" b="1" smtClean="0"/>
              <a:t>Health Context</a:t>
            </a:r>
          </a:p>
        </p:txBody>
      </p:sp>
      <p:sp>
        <p:nvSpPr>
          <p:cNvPr id="35843" name="Rectangle 3"/>
          <p:cNvSpPr>
            <a:spLocks noGrp="1" noChangeArrowheads="1"/>
          </p:cNvSpPr>
          <p:nvPr>
            <p:ph type="body" idx="1"/>
          </p:nvPr>
        </p:nvSpPr>
        <p:spPr/>
        <p:txBody>
          <a:bodyPr/>
          <a:lstStyle/>
          <a:p>
            <a:pPr eaLnBrk="1" hangingPunct="1">
              <a:lnSpc>
                <a:spcPct val="90000"/>
              </a:lnSpc>
            </a:pPr>
            <a:r>
              <a:rPr lang="en-US" smtClean="0"/>
              <a:t>Women had lower life expectancy than men</a:t>
            </a:r>
          </a:p>
          <a:p>
            <a:pPr eaLnBrk="1" hangingPunct="1">
              <a:lnSpc>
                <a:spcPct val="90000"/>
              </a:lnSpc>
            </a:pPr>
            <a:r>
              <a:rPr lang="en-US" smtClean="0"/>
              <a:t>By stages of life:</a:t>
            </a:r>
          </a:p>
          <a:p>
            <a:pPr lvl="1" eaLnBrk="1" hangingPunct="1">
              <a:lnSpc>
                <a:spcPct val="90000"/>
              </a:lnSpc>
            </a:pPr>
            <a:r>
              <a:rPr lang="en-US" smtClean="0"/>
              <a:t>No sex difference in infancy</a:t>
            </a:r>
          </a:p>
          <a:p>
            <a:pPr lvl="1" eaLnBrk="1" hangingPunct="1">
              <a:lnSpc>
                <a:spcPct val="90000"/>
              </a:lnSpc>
            </a:pPr>
            <a:r>
              <a:rPr lang="en-US" smtClean="0"/>
              <a:t>Higher mortality for girls aged 1-4 than boys</a:t>
            </a:r>
          </a:p>
          <a:p>
            <a:pPr lvl="1" eaLnBrk="1" hangingPunct="1">
              <a:lnSpc>
                <a:spcPct val="90000"/>
              </a:lnSpc>
            </a:pPr>
            <a:r>
              <a:rPr lang="en-US" smtClean="0"/>
              <a:t>Slightly lower survival from age 10-50 (roughly the reproductive ages) and about the same life expectancy at age 10 for women and men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Footer Placeholder 4"/>
          <p:cNvSpPr>
            <a:spLocks noGrp="1"/>
          </p:cNvSpPr>
          <p:nvPr>
            <p:ph type="ftr" sz="quarter" idx="11"/>
          </p:nvPr>
        </p:nvSpPr>
        <p:spPr>
          <a:noFill/>
        </p:spPr>
        <p:txBody>
          <a:bodyPr/>
          <a:lstStyle/>
          <a:p>
            <a:r>
              <a:rPr lang="en-US" sz="1800" smtClean="0">
                <a:cs typeface="Arial" charset="0"/>
              </a:rPr>
              <a:t>                    </a:t>
            </a:r>
            <a:r>
              <a:rPr lang="en-US" smtClean="0">
                <a:solidFill>
                  <a:schemeClr val="tx2"/>
                </a:solidFill>
                <a:cs typeface="Arial" charset="0"/>
              </a:rPr>
              <a:t>IBS</a:t>
            </a:r>
            <a:endParaRPr lang="en-US" smtClean="0">
              <a:cs typeface="Arial" charset="0"/>
            </a:endParaRPr>
          </a:p>
        </p:txBody>
      </p:sp>
      <p:sp>
        <p:nvSpPr>
          <p:cNvPr id="1046" name="Rectangle 2"/>
          <p:cNvSpPr>
            <a:spLocks noGrp="1" noChangeArrowheads="1"/>
          </p:cNvSpPr>
          <p:nvPr>
            <p:ph type="title"/>
          </p:nvPr>
        </p:nvSpPr>
        <p:spPr/>
        <p:txBody>
          <a:bodyPr/>
          <a:lstStyle/>
          <a:p>
            <a:pPr eaLnBrk="1" hangingPunct="1"/>
            <a:r>
              <a:rPr lang="en-US" sz="4000" b="1" smtClean="0"/>
              <a:t>Life Expectancy by Sex</a:t>
            </a:r>
            <a:br>
              <a:rPr lang="en-US" sz="4000" b="1" smtClean="0"/>
            </a:br>
            <a:r>
              <a:rPr lang="en-US" sz="4000" b="1" smtClean="0"/>
              <a:t>Matlab: 1967-1985</a:t>
            </a:r>
          </a:p>
        </p:txBody>
      </p:sp>
      <p:graphicFrame>
        <p:nvGraphicFramePr>
          <p:cNvPr id="1044" name="Object 20"/>
          <p:cNvGraphicFramePr>
            <a:graphicFrameLocks noGrp="1" noChangeAspect="1"/>
          </p:cNvGraphicFramePr>
          <p:nvPr>
            <p:ph idx="1"/>
          </p:nvPr>
        </p:nvGraphicFramePr>
        <p:xfrm>
          <a:off x="533400" y="1603375"/>
          <a:ext cx="8001000" cy="4475163"/>
        </p:xfrm>
        <a:graphic>
          <a:graphicData uri="http://schemas.openxmlformats.org/presentationml/2006/ole">
            <p:oleObj spid="_x0000_s1044" name="Chart" r:id="rId3" imgW="5057775" imgH="2828925" progId="Excel.Shee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2071" name="Rectangle 4"/>
          <p:cNvSpPr>
            <a:spLocks noGrp="1" noChangeArrowheads="1"/>
          </p:cNvSpPr>
          <p:nvPr>
            <p:ph type="title"/>
          </p:nvPr>
        </p:nvSpPr>
        <p:spPr>
          <a:xfrm>
            <a:off x="457200" y="533400"/>
            <a:ext cx="8229600" cy="1143000"/>
          </a:xfrm>
        </p:spPr>
        <p:txBody>
          <a:bodyPr/>
          <a:lstStyle/>
          <a:p>
            <a:pPr eaLnBrk="1" hangingPunct="1"/>
            <a:r>
              <a:rPr lang="en-US" sz="4000" b="1" smtClean="0"/>
              <a:t>Mortality Rate by Sex</a:t>
            </a:r>
            <a:br>
              <a:rPr lang="en-US" sz="4000" b="1" smtClean="0"/>
            </a:br>
            <a:r>
              <a:rPr lang="en-US" sz="4000" b="1" smtClean="0"/>
              <a:t>Children 1-4</a:t>
            </a:r>
            <a:br>
              <a:rPr lang="en-US" sz="4000" b="1" smtClean="0"/>
            </a:br>
            <a:r>
              <a:rPr lang="en-US" sz="4000" b="1" smtClean="0"/>
              <a:t>Matlab: 1974-1985</a:t>
            </a:r>
          </a:p>
        </p:txBody>
      </p:sp>
      <p:graphicFrame>
        <p:nvGraphicFramePr>
          <p:cNvPr id="2069" name="Object 21"/>
          <p:cNvGraphicFramePr>
            <a:graphicFrameLocks noGrp="1" noChangeAspect="1"/>
          </p:cNvGraphicFramePr>
          <p:nvPr>
            <p:ph idx="1"/>
          </p:nvPr>
        </p:nvGraphicFramePr>
        <p:xfrm>
          <a:off x="381000" y="1905000"/>
          <a:ext cx="8229600" cy="4267200"/>
        </p:xfrm>
        <a:graphic>
          <a:graphicData uri="http://schemas.openxmlformats.org/presentationml/2006/ole">
            <p:oleObj spid="_x0000_s2069" name="Chart" r:id="rId3" imgW="5438775" imgH="2819400" progId="Excel.Sheet.8">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4"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3095" name="Rectangle 2"/>
          <p:cNvSpPr>
            <a:spLocks noGrp="1" noChangeArrowheads="1"/>
          </p:cNvSpPr>
          <p:nvPr>
            <p:ph type="title"/>
          </p:nvPr>
        </p:nvSpPr>
        <p:spPr>
          <a:xfrm>
            <a:off x="304800" y="914400"/>
            <a:ext cx="8839200" cy="1143000"/>
          </a:xfrm>
        </p:spPr>
        <p:txBody>
          <a:bodyPr/>
          <a:lstStyle/>
          <a:p>
            <a:pPr eaLnBrk="1" hangingPunct="1"/>
            <a:r>
              <a:rPr lang="en-US" sz="3800" b="1" smtClean="0"/>
              <a:t>Among children aged 1-4 in 1978,</a:t>
            </a:r>
            <a:br>
              <a:rPr lang="en-US" sz="3800" b="1" smtClean="0"/>
            </a:br>
            <a:r>
              <a:rPr lang="en-US" sz="3800" b="1" smtClean="0"/>
              <a:t>girls more likely than boys to be severely malnourished</a:t>
            </a:r>
            <a:r>
              <a:rPr lang="en-US" sz="3800" smtClean="0"/>
              <a:t/>
            </a:r>
            <a:br>
              <a:rPr lang="en-US" sz="3800" smtClean="0"/>
            </a:br>
            <a:endParaRPr lang="en-US" sz="4000" smtClean="0"/>
          </a:p>
        </p:txBody>
      </p:sp>
      <p:graphicFrame>
        <p:nvGraphicFramePr>
          <p:cNvPr id="3093" name="Object 21"/>
          <p:cNvGraphicFramePr>
            <a:graphicFrameLocks noGrp="1" noChangeAspect="1"/>
          </p:cNvGraphicFramePr>
          <p:nvPr>
            <p:ph idx="1"/>
          </p:nvPr>
        </p:nvGraphicFramePr>
        <p:xfrm>
          <a:off x="647700" y="2057400"/>
          <a:ext cx="8496300" cy="3981450"/>
        </p:xfrm>
        <a:graphic>
          <a:graphicData uri="http://schemas.openxmlformats.org/presentationml/2006/ole">
            <p:oleObj spid="_x0000_s3093" name="Chart" r:id="rId3" imgW="8496300" imgH="3981450" progId="MSGraph.Chart.8">
              <p:embed followColorScheme="full"/>
            </p:oleObj>
          </a:graphicData>
        </a:graphic>
      </p:graphicFrame>
      <p:sp>
        <p:nvSpPr>
          <p:cNvPr id="3096" name="Text Box 4"/>
          <p:cNvSpPr txBox="1">
            <a:spLocks noChangeArrowheads="1"/>
          </p:cNvSpPr>
          <p:nvPr/>
        </p:nvSpPr>
        <p:spPr bwMode="auto">
          <a:xfrm>
            <a:off x="2057400" y="6461125"/>
            <a:ext cx="2749550"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Source: Chen et al. 1981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p:cNvSpPr>
            <a:spLocks noGrp="1"/>
          </p:cNvSpPr>
          <p:nvPr>
            <p:ph type="title"/>
          </p:nvPr>
        </p:nvSpPr>
        <p:spPr/>
        <p:txBody>
          <a:bodyPr/>
          <a:lstStyle/>
          <a:p>
            <a:r>
              <a:rPr lang="en-US" smtClean="0"/>
              <a:t>Collaborators</a:t>
            </a:r>
          </a:p>
        </p:txBody>
      </p:sp>
      <p:sp>
        <p:nvSpPr>
          <p:cNvPr id="20482" name="Content Placeholder 6"/>
          <p:cNvSpPr>
            <a:spLocks noGrp="1"/>
          </p:cNvSpPr>
          <p:nvPr>
            <p:ph idx="1"/>
          </p:nvPr>
        </p:nvSpPr>
        <p:spPr/>
        <p:txBody>
          <a:bodyPr/>
          <a:lstStyle/>
          <a:p>
            <a:r>
              <a:rPr lang="en-US" smtClean="0"/>
              <a:t>ICDDR,B</a:t>
            </a:r>
          </a:p>
          <a:p>
            <a:pPr lvl="1"/>
            <a:r>
              <a:rPr lang="en-US" smtClean="0"/>
              <a:t>Dr. A. Razzaque</a:t>
            </a:r>
          </a:p>
          <a:p>
            <a:pPr lvl="1"/>
            <a:r>
              <a:rPr lang="en-US" smtClean="0"/>
              <a:t>Dr. Abbas Bhuiya</a:t>
            </a:r>
          </a:p>
          <a:p>
            <a:pPr lvl="1"/>
            <a:r>
              <a:rPr lang="en-US" smtClean="0"/>
              <a:t>Dr. Jena Hamadani</a:t>
            </a:r>
          </a:p>
          <a:p>
            <a:pPr lvl="1"/>
            <a:endParaRPr lang="en-US" smtClean="0"/>
          </a:p>
          <a:p>
            <a:r>
              <a:rPr lang="en-US" smtClean="0"/>
              <a:t>University of Colorado Boulder</a:t>
            </a:r>
          </a:p>
          <a:p>
            <a:pPr lvl="1"/>
            <a:r>
              <a:rPr lang="en-US" smtClean="0"/>
              <a:t>Dr. Jane Menken        - Dr. Nobuko Mizoguchi</a:t>
            </a:r>
          </a:p>
          <a:p>
            <a:pPr lvl="1"/>
            <a:r>
              <a:rPr lang="en-US" smtClean="0"/>
              <a:t>Dr. Randall Kuhn        - Dr. Tania Barham</a:t>
            </a:r>
          </a:p>
          <a:p>
            <a:pPr lvl="1"/>
            <a:r>
              <a:rPr lang="en-US" smtClean="0"/>
              <a:t>Dr. Elisabeth Root      - Dr. Jill Williams</a:t>
            </a:r>
          </a:p>
        </p:txBody>
      </p:sp>
      <p:sp>
        <p:nvSpPr>
          <p:cNvPr id="20483"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9" name="Title 1"/>
          <p:cNvSpPr>
            <a:spLocks noGrp="1"/>
          </p:cNvSpPr>
          <p:nvPr>
            <p:ph type="title"/>
          </p:nvPr>
        </p:nvSpPr>
        <p:spPr>
          <a:xfrm>
            <a:off x="0" y="381000"/>
            <a:ext cx="8991600" cy="914400"/>
          </a:xfrm>
        </p:spPr>
        <p:txBody>
          <a:bodyPr/>
          <a:lstStyle/>
          <a:p>
            <a:r>
              <a:rPr lang="en-US" smtClean="0"/>
              <a:t>Rapid MCH-FP Program uptake</a:t>
            </a:r>
            <a:br>
              <a:rPr lang="en-US" smtClean="0"/>
            </a:br>
            <a:r>
              <a:rPr lang="en-US" sz="2400" smtClean="0"/>
              <a:t>Contraceptive Prevalence Rate (CPR)</a:t>
            </a:r>
            <a:r>
              <a:rPr lang="en-US" smtClean="0"/>
              <a:t/>
            </a:r>
            <a:br>
              <a:rPr lang="en-US" smtClean="0"/>
            </a:br>
            <a:r>
              <a:rPr lang="en-US" sz="2400" smtClean="0"/>
              <a:t>Measles Vaccination Rate (MVR)</a:t>
            </a:r>
            <a:endParaRPr lang="en-US" smtClean="0"/>
          </a:p>
        </p:txBody>
      </p:sp>
      <p:graphicFrame>
        <p:nvGraphicFramePr>
          <p:cNvPr id="99348" name="Object 20"/>
          <p:cNvGraphicFramePr>
            <a:graphicFrameLocks noGrp="1" noChangeAspect="1"/>
          </p:cNvGraphicFramePr>
          <p:nvPr>
            <p:ph idx="1"/>
          </p:nvPr>
        </p:nvGraphicFramePr>
        <p:xfrm>
          <a:off x="762000" y="1828800"/>
          <a:ext cx="8061325" cy="4953000"/>
        </p:xfrm>
        <a:graphic>
          <a:graphicData uri="http://schemas.openxmlformats.org/presentationml/2006/ole">
            <p:oleObj spid="_x0000_s99348" name="Chart" r:id="rId4" imgW="4010025" imgH="2190750" progId="Excel.Sheet.8">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2"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10263" name="Rectangle 2"/>
          <p:cNvSpPr>
            <a:spLocks noGrp="1" noChangeArrowheads="1"/>
          </p:cNvSpPr>
          <p:nvPr>
            <p:ph type="title"/>
          </p:nvPr>
        </p:nvSpPr>
        <p:spPr/>
        <p:txBody>
          <a:bodyPr/>
          <a:lstStyle/>
          <a:p>
            <a:pPr eaLnBrk="1" hangingPunct="1"/>
            <a:r>
              <a:rPr lang="en-US" sz="4000" b="1" smtClean="0"/>
              <a:t>Matlab: TFR (per woman)</a:t>
            </a:r>
          </a:p>
        </p:txBody>
      </p:sp>
      <p:graphicFrame>
        <p:nvGraphicFramePr>
          <p:cNvPr id="10261" name="Object 21"/>
          <p:cNvGraphicFramePr>
            <a:graphicFrameLocks noGrp="1" noChangeAspect="1"/>
          </p:cNvGraphicFramePr>
          <p:nvPr>
            <p:ph idx="1"/>
          </p:nvPr>
        </p:nvGraphicFramePr>
        <p:xfrm>
          <a:off x="457200" y="1741488"/>
          <a:ext cx="8458200" cy="4367212"/>
        </p:xfrm>
        <a:graphic>
          <a:graphicData uri="http://schemas.openxmlformats.org/presentationml/2006/ole">
            <p:oleObj spid="_x0000_s10261" name="Chart" r:id="rId4" imgW="4724400" imgH="2438400" progId="Excel.Shee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7" name="Footer Placeholder 6"/>
          <p:cNvSpPr>
            <a:spLocks noGrp="1"/>
          </p:cNvSpPr>
          <p:nvPr>
            <p:ph type="ftr" sz="quarter" idx="11"/>
          </p:nvPr>
        </p:nvSpPr>
        <p:spPr>
          <a:noFill/>
        </p:spPr>
        <p:txBody>
          <a:bodyPr/>
          <a:lstStyle/>
          <a:p>
            <a:r>
              <a:rPr lang="en-US" smtClean="0">
                <a:cs typeface="Arial" charset="0"/>
              </a:rPr>
              <a:t>                    </a:t>
            </a:r>
            <a:r>
              <a:rPr lang="en-US" sz="3200" smtClean="0">
                <a:solidFill>
                  <a:schemeClr val="tx2"/>
                </a:solidFill>
                <a:cs typeface="Arial" charset="0"/>
              </a:rPr>
              <a:t>IBS</a:t>
            </a:r>
            <a:endParaRPr lang="en-US" sz="3200" smtClean="0">
              <a:cs typeface="Arial" charset="0"/>
            </a:endParaRPr>
          </a:p>
        </p:txBody>
      </p:sp>
      <p:sp>
        <p:nvSpPr>
          <p:cNvPr id="11298" name="Rectangle 4"/>
          <p:cNvSpPr>
            <a:spLocks noGrp="1" noChangeArrowheads="1"/>
          </p:cNvSpPr>
          <p:nvPr>
            <p:ph type="title"/>
          </p:nvPr>
        </p:nvSpPr>
        <p:spPr/>
        <p:txBody>
          <a:bodyPr/>
          <a:lstStyle/>
          <a:p>
            <a:pPr eaLnBrk="1" hangingPunct="1"/>
            <a:r>
              <a:rPr lang="en-US" b="1" smtClean="0"/>
              <a:t>Life expectancy in Matlab</a:t>
            </a:r>
          </a:p>
        </p:txBody>
      </p:sp>
      <p:sp>
        <p:nvSpPr>
          <p:cNvPr id="11299" name="Rectangle 5"/>
          <p:cNvSpPr>
            <a:spLocks noGrp="1" noChangeArrowheads="1"/>
          </p:cNvSpPr>
          <p:nvPr>
            <p:ph type="body" sz="half" idx="1"/>
          </p:nvPr>
        </p:nvSpPr>
        <p:spPr>
          <a:xfrm>
            <a:off x="0" y="1676400"/>
            <a:ext cx="4038600" cy="4525963"/>
          </a:xfrm>
        </p:spPr>
        <p:txBody>
          <a:bodyPr/>
          <a:lstStyle/>
          <a:p>
            <a:pPr eaLnBrk="1" hangingPunct="1">
              <a:lnSpc>
                <a:spcPct val="90000"/>
              </a:lnSpc>
            </a:pPr>
            <a:r>
              <a:rPr lang="en-US" sz="2800" smtClean="0"/>
              <a:t>Life expectancy in Matlab increased and women not only caught up with men but crossed over – so that women have higher life expectancy in both the MCH-FP area (upper panel) and the comparison area (lower panel)</a:t>
            </a:r>
          </a:p>
        </p:txBody>
      </p:sp>
      <p:graphicFrame>
        <p:nvGraphicFramePr>
          <p:cNvPr id="11295" name="Object 31"/>
          <p:cNvGraphicFramePr>
            <a:graphicFrameLocks noGrp="1" noChangeAspect="1"/>
          </p:cNvGraphicFramePr>
          <p:nvPr>
            <p:ph sz="quarter" idx="2"/>
          </p:nvPr>
        </p:nvGraphicFramePr>
        <p:xfrm>
          <a:off x="4343400" y="1397000"/>
          <a:ext cx="4800600" cy="2678113"/>
        </p:xfrm>
        <a:graphic>
          <a:graphicData uri="http://schemas.openxmlformats.org/presentationml/2006/ole">
            <p:oleObj spid="_x0000_s11295" name="Chart" r:id="rId3" imgW="5038725" imgH="2809875" progId="Excel.Sheet.8">
              <p:embed/>
            </p:oleObj>
          </a:graphicData>
        </a:graphic>
      </p:graphicFrame>
      <p:graphicFrame>
        <p:nvGraphicFramePr>
          <p:cNvPr id="11296" name="Object 32"/>
          <p:cNvGraphicFramePr>
            <a:graphicFrameLocks noGrp="1" noChangeAspect="1"/>
          </p:cNvGraphicFramePr>
          <p:nvPr>
            <p:ph sz="quarter" idx="3"/>
          </p:nvPr>
        </p:nvGraphicFramePr>
        <p:xfrm>
          <a:off x="4327525" y="4167188"/>
          <a:ext cx="4816475" cy="2690812"/>
        </p:xfrm>
        <a:graphic>
          <a:graphicData uri="http://schemas.openxmlformats.org/presentationml/2006/ole">
            <p:oleObj spid="_x0000_s11296" name="Chart" r:id="rId4" imgW="5048250" imgH="2819400" progId="Excel.Shee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1" name="Footer Placeholder 6"/>
          <p:cNvSpPr>
            <a:spLocks noGrp="1"/>
          </p:cNvSpPr>
          <p:nvPr>
            <p:ph type="ftr" sz="quarter" idx="11"/>
          </p:nvPr>
        </p:nvSpPr>
        <p:spPr>
          <a:noFill/>
        </p:spPr>
        <p:txBody>
          <a:bodyPr/>
          <a:lstStyle/>
          <a:p>
            <a:r>
              <a:rPr lang="en-US" smtClean="0">
                <a:cs typeface="Arial" charset="0"/>
              </a:rPr>
              <a:t>                    </a:t>
            </a:r>
            <a:r>
              <a:rPr lang="en-US" sz="3200" smtClean="0">
                <a:solidFill>
                  <a:schemeClr val="tx2"/>
                </a:solidFill>
                <a:cs typeface="Arial" charset="0"/>
              </a:rPr>
              <a:t>IBS</a:t>
            </a:r>
            <a:endParaRPr lang="en-US" sz="3200" smtClean="0">
              <a:cs typeface="Arial" charset="0"/>
            </a:endParaRPr>
          </a:p>
        </p:txBody>
      </p:sp>
      <p:sp>
        <p:nvSpPr>
          <p:cNvPr id="12322" name="Rectangle 4"/>
          <p:cNvSpPr>
            <a:spLocks noGrp="1" noChangeArrowheads="1"/>
          </p:cNvSpPr>
          <p:nvPr>
            <p:ph type="title"/>
          </p:nvPr>
        </p:nvSpPr>
        <p:spPr/>
        <p:txBody>
          <a:bodyPr/>
          <a:lstStyle/>
          <a:p>
            <a:pPr eaLnBrk="1" hangingPunct="1"/>
            <a:r>
              <a:rPr lang="en-US" b="1" smtClean="0"/>
              <a:t>Child mortality</a:t>
            </a:r>
          </a:p>
        </p:txBody>
      </p:sp>
      <p:sp>
        <p:nvSpPr>
          <p:cNvPr id="12323" name="Rectangle 5"/>
          <p:cNvSpPr>
            <a:spLocks noGrp="1" noChangeArrowheads="1"/>
          </p:cNvSpPr>
          <p:nvPr>
            <p:ph type="body" sz="half" idx="1"/>
          </p:nvPr>
        </p:nvSpPr>
        <p:spPr>
          <a:xfrm>
            <a:off x="0" y="1676400"/>
            <a:ext cx="4038600" cy="4525963"/>
          </a:xfrm>
        </p:spPr>
        <p:txBody>
          <a:bodyPr/>
          <a:lstStyle/>
          <a:p>
            <a:pPr eaLnBrk="1" hangingPunct="1"/>
            <a:r>
              <a:rPr lang="en-US" sz="2800" smtClean="0"/>
              <a:t>Child mortality declined dramatically but did so more quickly in the </a:t>
            </a:r>
          </a:p>
          <a:p>
            <a:pPr eaLnBrk="1" hangingPunct="1">
              <a:buFontTx/>
              <a:buNone/>
            </a:pPr>
            <a:r>
              <a:rPr lang="en-US" sz="2800" smtClean="0"/>
              <a:t>   MCH-FP area (upper panel)</a:t>
            </a:r>
          </a:p>
          <a:p>
            <a:pPr eaLnBrk="1" hangingPunct="1"/>
            <a:r>
              <a:rPr lang="en-US" sz="2800" smtClean="0"/>
              <a:t>There is no mortality difference between boys and girls</a:t>
            </a:r>
          </a:p>
        </p:txBody>
      </p:sp>
      <p:graphicFrame>
        <p:nvGraphicFramePr>
          <p:cNvPr id="12319" name="Object 31"/>
          <p:cNvGraphicFramePr>
            <a:graphicFrameLocks noGrp="1" noChangeAspect="1"/>
          </p:cNvGraphicFramePr>
          <p:nvPr>
            <p:ph sz="quarter" idx="2"/>
          </p:nvPr>
        </p:nvGraphicFramePr>
        <p:xfrm>
          <a:off x="4038600" y="1330325"/>
          <a:ext cx="5105400" cy="2646363"/>
        </p:xfrm>
        <a:graphic>
          <a:graphicData uri="http://schemas.openxmlformats.org/presentationml/2006/ole">
            <p:oleObj spid="_x0000_s12319" name="Chart" r:id="rId3" imgW="5438775" imgH="2819400" progId="Excel.Sheet.8">
              <p:embed/>
            </p:oleObj>
          </a:graphicData>
        </a:graphic>
      </p:graphicFrame>
      <p:graphicFrame>
        <p:nvGraphicFramePr>
          <p:cNvPr id="12320" name="Object 32"/>
          <p:cNvGraphicFramePr>
            <a:graphicFrameLocks noGrp="1" noChangeAspect="1"/>
          </p:cNvGraphicFramePr>
          <p:nvPr>
            <p:ph sz="quarter" idx="3"/>
          </p:nvPr>
        </p:nvGraphicFramePr>
        <p:xfrm>
          <a:off x="4038600" y="4206875"/>
          <a:ext cx="5105400" cy="2651125"/>
        </p:xfrm>
        <a:graphic>
          <a:graphicData uri="http://schemas.openxmlformats.org/presentationml/2006/ole">
            <p:oleObj spid="_x0000_s12320" name="Chart" r:id="rId4" imgW="5448300" imgH="2828925" progId="Excel.Sheet.8">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Footer Placeholder 4"/>
          <p:cNvSpPr>
            <a:spLocks noGrp="1"/>
          </p:cNvSpPr>
          <p:nvPr>
            <p:ph type="ftr" sz="quarter" idx="11"/>
          </p:nvPr>
        </p:nvSpPr>
        <p:spPr>
          <a:xfrm>
            <a:off x="5867400" y="6172200"/>
            <a:ext cx="3352800" cy="476250"/>
          </a:xfrm>
          <a:noFill/>
        </p:spPr>
        <p:txBody>
          <a:bodyPr/>
          <a:lstStyle/>
          <a:p>
            <a:r>
              <a:rPr lang="en-US" sz="1800" smtClean="0">
                <a:cs typeface="Arial" charset="0"/>
              </a:rPr>
              <a:t>                    </a:t>
            </a:r>
            <a:endParaRPr lang="en-US" smtClean="0">
              <a:cs typeface="Arial" charset="0"/>
            </a:endParaRPr>
          </a:p>
        </p:txBody>
      </p:sp>
      <p:sp>
        <p:nvSpPr>
          <p:cNvPr id="108546" name="Rectangle 2"/>
          <p:cNvSpPr>
            <a:spLocks noGrp="1" noChangeArrowheads="1"/>
          </p:cNvSpPr>
          <p:nvPr>
            <p:ph type="title"/>
          </p:nvPr>
        </p:nvSpPr>
        <p:spPr>
          <a:xfrm>
            <a:off x="457200" y="457200"/>
            <a:ext cx="8229600" cy="1143000"/>
          </a:xfrm>
        </p:spPr>
        <p:txBody>
          <a:bodyPr/>
          <a:lstStyle/>
          <a:p>
            <a:pPr eaLnBrk="1" hangingPunct="1"/>
            <a:r>
              <a:rPr lang="en-US" sz="4000" b="1" smtClean="0"/>
              <a:t>Medium-term </a:t>
            </a:r>
            <a:br>
              <a:rPr lang="en-US" sz="4000" b="1" smtClean="0"/>
            </a:br>
            <a:r>
              <a:rPr lang="en-US" sz="4000" b="1" smtClean="0"/>
              <a:t>Effects of Family Planning Program on Women - 1996</a:t>
            </a:r>
          </a:p>
        </p:txBody>
      </p:sp>
      <p:sp>
        <p:nvSpPr>
          <p:cNvPr id="108547" name="Rectangle 3"/>
          <p:cNvSpPr>
            <a:spLocks noGrp="1" noChangeArrowheads="1"/>
          </p:cNvSpPr>
          <p:nvPr>
            <p:ph type="body" idx="1"/>
          </p:nvPr>
        </p:nvSpPr>
        <p:spPr>
          <a:xfrm>
            <a:off x="134938" y="2332038"/>
            <a:ext cx="8991600" cy="4525962"/>
          </a:xfrm>
        </p:spPr>
        <p:txBody>
          <a:bodyPr/>
          <a:lstStyle/>
          <a:p>
            <a:pPr eaLnBrk="1" hangingPunct="1">
              <a:lnSpc>
                <a:spcPct val="90000"/>
              </a:lnSpc>
            </a:pPr>
            <a:r>
              <a:rPr lang="en-US" smtClean="0"/>
              <a:t>Women in MCH-FP area had an average of 1.5 fewer children than in comparison area</a:t>
            </a:r>
          </a:p>
          <a:p>
            <a:pPr eaLnBrk="1" hangingPunct="1">
              <a:lnSpc>
                <a:spcPct val="90000"/>
              </a:lnSpc>
            </a:pPr>
            <a:r>
              <a:rPr lang="en-US" smtClean="0"/>
              <a:t>The gap in </a:t>
            </a:r>
            <a:r>
              <a:rPr lang="en-US" i="1" smtClean="0"/>
              <a:t>surviving</a:t>
            </a:r>
            <a:r>
              <a:rPr lang="en-US" smtClean="0"/>
              <a:t> children was much less – 0.8 - due to increased survival in MCH-FP area</a:t>
            </a:r>
          </a:p>
          <a:p>
            <a:pPr eaLnBrk="1" hangingPunct="1">
              <a:lnSpc>
                <a:spcPct val="90000"/>
              </a:lnSpc>
            </a:pPr>
            <a:r>
              <a:rPr lang="en-US" smtClean="0"/>
              <a:t>Women in MCH-FP area were likely to have preventive care – for themselves and their children (e.g. prenatal care, child vaccination)</a:t>
            </a:r>
          </a:p>
          <a:p>
            <a:pPr lvl="4" eaLnBrk="1" hangingPunct="1">
              <a:lnSpc>
                <a:spcPct val="90000"/>
              </a:lnSpc>
              <a:buFontTx/>
              <a:buNone/>
            </a:pPr>
            <a:r>
              <a:rPr lang="en-US" sz="1400" smtClean="0"/>
              <a:t>			</a:t>
            </a:r>
            <a:r>
              <a:rPr lang="en-US" sz="2400" smtClean="0"/>
              <a:t>(Schultz and Joshi)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143362" name="Rectangle 2"/>
          <p:cNvSpPr>
            <a:spLocks noGrp="1" noChangeArrowheads="1"/>
          </p:cNvSpPr>
          <p:nvPr>
            <p:ph type="title"/>
          </p:nvPr>
        </p:nvSpPr>
        <p:spPr>
          <a:xfrm>
            <a:off x="457200" y="304800"/>
            <a:ext cx="8229600" cy="1143000"/>
          </a:xfrm>
        </p:spPr>
        <p:txBody>
          <a:bodyPr/>
          <a:lstStyle/>
          <a:p>
            <a:pPr eaLnBrk="1" hangingPunct="1"/>
            <a:r>
              <a:rPr lang="en-US" sz="4000" b="1" smtClean="0"/>
              <a:t>Medium-term Effects of MCH-FP Program on Children</a:t>
            </a:r>
          </a:p>
        </p:txBody>
      </p:sp>
      <p:sp>
        <p:nvSpPr>
          <p:cNvPr id="143363" name="Rectangle 3"/>
          <p:cNvSpPr>
            <a:spLocks noGrp="1" noChangeArrowheads="1"/>
          </p:cNvSpPr>
          <p:nvPr>
            <p:ph type="body" idx="1"/>
          </p:nvPr>
        </p:nvSpPr>
        <p:spPr>
          <a:xfrm>
            <a:off x="381000" y="1905000"/>
            <a:ext cx="8229600" cy="4525963"/>
          </a:xfrm>
        </p:spPr>
        <p:txBody>
          <a:bodyPr/>
          <a:lstStyle/>
          <a:p>
            <a:pPr eaLnBrk="1" hangingPunct="1"/>
            <a:r>
              <a:rPr lang="en-US" sz="2800" smtClean="0"/>
              <a:t>Vaccination rate 20-30 percentage points higher</a:t>
            </a:r>
          </a:p>
          <a:p>
            <a:pPr eaLnBrk="1" hangingPunct="1"/>
            <a:endParaRPr lang="en-US" sz="900" smtClean="0"/>
          </a:p>
          <a:p>
            <a:pPr eaLnBrk="1" hangingPunct="1"/>
            <a:r>
              <a:rPr lang="en-US" sz="2800" smtClean="0"/>
              <a:t>Less malnutrition (wasting and stunting) in MCH-FP area but girls still more likely to be malnourished</a:t>
            </a:r>
          </a:p>
          <a:p>
            <a:pPr eaLnBrk="1" hangingPunct="1"/>
            <a:endParaRPr lang="en-US" sz="900" smtClean="0"/>
          </a:p>
          <a:p>
            <a:pPr eaLnBrk="1" hangingPunct="1"/>
            <a:r>
              <a:rPr lang="en-US" sz="2800" smtClean="0"/>
              <a:t>Schooling increased in both areas</a:t>
            </a:r>
          </a:p>
          <a:p>
            <a:pPr lvl="1" eaLnBrk="1" hangingPunct="1"/>
            <a:r>
              <a:rPr lang="en-US" smtClean="0"/>
              <a:t>Boys’ schooling higher in MCH-FP area</a:t>
            </a:r>
          </a:p>
          <a:p>
            <a:pPr lvl="1" eaLnBrk="1" hangingPunct="1"/>
            <a:r>
              <a:rPr lang="en-US" smtClean="0"/>
              <a:t>No difference for girls - Not surprising because of the strong education programs directed toward girls</a:t>
            </a:r>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74"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100375" name="Rectangle 2"/>
          <p:cNvSpPr>
            <a:spLocks noGrp="1" noChangeArrowheads="1"/>
          </p:cNvSpPr>
          <p:nvPr>
            <p:ph type="title"/>
          </p:nvPr>
        </p:nvSpPr>
        <p:spPr>
          <a:xfrm>
            <a:off x="304800" y="914400"/>
            <a:ext cx="8839200" cy="1143000"/>
          </a:xfrm>
        </p:spPr>
        <p:txBody>
          <a:bodyPr/>
          <a:lstStyle/>
          <a:p>
            <a:pPr eaLnBrk="1" hangingPunct="1"/>
            <a:r>
              <a:rPr lang="en-US" sz="3800" b="1" smtClean="0"/>
              <a:t>Children aged 1-4: more had normal weight, but girls still more likely than boys to be severely malnourished</a:t>
            </a:r>
            <a:r>
              <a:rPr lang="en-US" sz="3800" smtClean="0"/>
              <a:t/>
            </a:r>
            <a:br>
              <a:rPr lang="en-US" sz="3800" smtClean="0"/>
            </a:br>
            <a:endParaRPr lang="en-US" sz="4000" smtClean="0"/>
          </a:p>
        </p:txBody>
      </p:sp>
      <p:graphicFrame>
        <p:nvGraphicFramePr>
          <p:cNvPr id="100373" name="Object 21"/>
          <p:cNvGraphicFramePr>
            <a:graphicFrameLocks noGrp="1" noChangeAspect="1"/>
          </p:cNvGraphicFramePr>
          <p:nvPr>
            <p:ph idx="1"/>
          </p:nvPr>
        </p:nvGraphicFramePr>
        <p:xfrm>
          <a:off x="647700" y="2057400"/>
          <a:ext cx="8496300" cy="3981450"/>
        </p:xfrm>
        <a:graphic>
          <a:graphicData uri="http://schemas.openxmlformats.org/presentationml/2006/ole">
            <p:oleObj spid="_x0000_s100373" name="Chart" r:id="rId4" imgW="8496279" imgH="3981450" progId="MSGraph.Chart.8">
              <p:embed followColorScheme="full"/>
            </p:oleObj>
          </a:graphicData>
        </a:graphic>
      </p:graphicFrame>
      <p:sp>
        <p:nvSpPr>
          <p:cNvPr id="100376" name="AutoShape 4"/>
          <p:cNvSpPr>
            <a:spLocks/>
          </p:cNvSpPr>
          <p:nvPr/>
        </p:nvSpPr>
        <p:spPr bwMode="auto">
          <a:xfrm rot="-5400000" flipH="1" flipV="1">
            <a:off x="2247900" y="4381500"/>
            <a:ext cx="76200" cy="2895600"/>
          </a:xfrm>
          <a:prstGeom prst="rightBracket">
            <a:avLst>
              <a:gd name="adj" fmla="val 316667"/>
            </a:avLst>
          </a:prstGeom>
          <a:noFill/>
          <a:ln w="9525">
            <a:solidFill>
              <a:schemeClr val="tx1"/>
            </a:solidFill>
            <a:round/>
            <a:headEnd/>
            <a:tailEnd/>
          </a:ln>
        </p:spPr>
        <p:txBody>
          <a:bodyPr wrap="none" anchor="ctr"/>
          <a:lstStyle/>
          <a:p>
            <a:endParaRPr lang="en-US"/>
          </a:p>
        </p:txBody>
      </p:sp>
      <p:sp>
        <p:nvSpPr>
          <p:cNvPr id="100377" name="AutoShape 5"/>
          <p:cNvSpPr>
            <a:spLocks/>
          </p:cNvSpPr>
          <p:nvPr/>
        </p:nvSpPr>
        <p:spPr bwMode="auto">
          <a:xfrm rot="-5400000" flipH="1" flipV="1">
            <a:off x="6134100" y="4381500"/>
            <a:ext cx="76200" cy="2895600"/>
          </a:xfrm>
          <a:prstGeom prst="rightBracket">
            <a:avLst>
              <a:gd name="adj" fmla="val 316667"/>
            </a:avLst>
          </a:prstGeom>
          <a:noFill/>
          <a:ln w="9525">
            <a:solidFill>
              <a:schemeClr val="tx1"/>
            </a:solidFill>
            <a:round/>
            <a:headEnd/>
            <a:tailEnd/>
          </a:ln>
        </p:spPr>
        <p:txBody>
          <a:bodyPr wrap="none" anchor="ctr"/>
          <a:lstStyle/>
          <a:p>
            <a:endParaRPr lang="en-US"/>
          </a:p>
        </p:txBody>
      </p:sp>
      <p:sp>
        <p:nvSpPr>
          <p:cNvPr id="100378" name="Text Box 6"/>
          <p:cNvSpPr txBox="1">
            <a:spLocks noChangeArrowheads="1"/>
          </p:cNvSpPr>
          <p:nvPr/>
        </p:nvSpPr>
        <p:spPr bwMode="auto">
          <a:xfrm>
            <a:off x="1981200" y="5865813"/>
            <a:ext cx="977900" cy="519112"/>
          </a:xfrm>
          <a:prstGeom prst="rect">
            <a:avLst/>
          </a:prstGeom>
          <a:noFill/>
          <a:ln w="9525">
            <a:noFill/>
            <a:miter lim="800000"/>
            <a:headEnd/>
            <a:tailEnd/>
          </a:ln>
        </p:spPr>
        <p:txBody>
          <a:bodyPr wrap="none">
            <a:spAutoFit/>
          </a:bodyPr>
          <a:lstStyle/>
          <a:p>
            <a:pPr eaLnBrk="0" hangingPunct="0"/>
            <a:r>
              <a:rPr lang="en-US" sz="2800"/>
              <a:t>1978</a:t>
            </a:r>
          </a:p>
        </p:txBody>
      </p:sp>
      <p:sp>
        <p:nvSpPr>
          <p:cNvPr id="100379" name="Text Box 7"/>
          <p:cNvSpPr txBox="1">
            <a:spLocks noChangeArrowheads="1"/>
          </p:cNvSpPr>
          <p:nvPr/>
        </p:nvSpPr>
        <p:spPr bwMode="auto">
          <a:xfrm>
            <a:off x="5486400" y="5867400"/>
            <a:ext cx="977900" cy="519113"/>
          </a:xfrm>
          <a:prstGeom prst="rect">
            <a:avLst/>
          </a:prstGeom>
          <a:noFill/>
          <a:ln w="9525">
            <a:noFill/>
            <a:miter lim="800000"/>
            <a:headEnd/>
            <a:tailEnd/>
          </a:ln>
        </p:spPr>
        <p:txBody>
          <a:bodyPr wrap="none">
            <a:spAutoFit/>
          </a:bodyPr>
          <a:lstStyle/>
          <a:p>
            <a:pPr eaLnBrk="0" hangingPunct="0"/>
            <a:r>
              <a:rPr lang="en-US" sz="2800"/>
              <a:t>1996</a:t>
            </a:r>
          </a:p>
        </p:txBody>
      </p:sp>
      <p:sp>
        <p:nvSpPr>
          <p:cNvPr id="100380" name="Text Box 8"/>
          <p:cNvSpPr txBox="1">
            <a:spLocks noChangeArrowheads="1"/>
          </p:cNvSpPr>
          <p:nvPr/>
        </p:nvSpPr>
        <p:spPr bwMode="auto">
          <a:xfrm>
            <a:off x="2057400" y="6461125"/>
            <a:ext cx="4273550" cy="396875"/>
          </a:xfrm>
          <a:prstGeom prst="rect">
            <a:avLst/>
          </a:prstGeom>
          <a:noFill/>
          <a:ln w="9525">
            <a:noFill/>
            <a:miter lim="800000"/>
            <a:headEnd/>
            <a:tailEnd/>
          </a:ln>
        </p:spPr>
        <p:txBody>
          <a:bodyPr wrap="none">
            <a:spAutoFit/>
          </a:bodyPr>
          <a:lstStyle/>
          <a:p>
            <a:pPr eaLnBrk="0" hangingPunct="0"/>
            <a:r>
              <a:rPr lang="en-US" sz="2000">
                <a:latin typeface="Times New Roman" pitchFamily="18" charset="0"/>
              </a:rPr>
              <a:t>Source: Chen et al. 1981 &amp; 1996 MHSS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Footer Placeholder 4"/>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
        <p:nvSpPr>
          <p:cNvPr id="113666" name="Rectangle 2"/>
          <p:cNvSpPr>
            <a:spLocks noGrp="1" noChangeArrowheads="1"/>
          </p:cNvSpPr>
          <p:nvPr>
            <p:ph type="title"/>
          </p:nvPr>
        </p:nvSpPr>
        <p:spPr/>
        <p:txBody>
          <a:bodyPr/>
          <a:lstStyle/>
          <a:p>
            <a:pPr eaLnBrk="1" hangingPunct="1"/>
            <a:r>
              <a:rPr lang="en-US" sz="4000" b="1" smtClean="0"/>
              <a:t>Cognitive function</a:t>
            </a:r>
          </a:p>
        </p:txBody>
      </p:sp>
      <p:sp>
        <p:nvSpPr>
          <p:cNvPr id="113667" name="Rectangle 3"/>
          <p:cNvSpPr>
            <a:spLocks noGrp="1" noChangeArrowheads="1"/>
          </p:cNvSpPr>
          <p:nvPr>
            <p:ph type="body" idx="1"/>
          </p:nvPr>
        </p:nvSpPr>
        <p:spPr>
          <a:xfrm>
            <a:off x="457200" y="1600200"/>
            <a:ext cx="8229600" cy="4953000"/>
          </a:xfrm>
        </p:spPr>
        <p:txBody>
          <a:bodyPr/>
          <a:lstStyle/>
          <a:p>
            <a:pPr eaLnBrk="1" hangingPunct="1"/>
            <a:r>
              <a:rPr lang="en-US" smtClean="0"/>
              <a:t>6-15 % increase in cognitive functioning as measured by the Mini Mental State Exam (MMSE) for those who, as children, were eligible for the highest intensity health interventions</a:t>
            </a:r>
          </a:p>
          <a:p>
            <a:pPr eaLnBrk="1" hangingPunct="1"/>
            <a:endParaRPr lang="en-US" smtClean="0"/>
          </a:p>
          <a:p>
            <a:pPr eaLnBrk="1" hangingPunct="1"/>
            <a:r>
              <a:rPr lang="en-US" smtClean="0"/>
              <a:t>Effect over and above increases in level of education</a:t>
            </a:r>
          </a:p>
          <a:p>
            <a:pPr eaLnBrk="1" hangingPunct="1"/>
            <a:r>
              <a:rPr lang="en-US" sz="3600" smtClean="0"/>
              <a:t>                     (Barham 2011)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9" name="Footer Placeholder 4"/>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
        <p:nvSpPr>
          <p:cNvPr id="17430" name="Rectangle 2"/>
          <p:cNvSpPr>
            <a:spLocks noGrp="1" noChangeArrowheads="1"/>
          </p:cNvSpPr>
          <p:nvPr>
            <p:ph type="title"/>
          </p:nvPr>
        </p:nvSpPr>
        <p:spPr/>
        <p:txBody>
          <a:bodyPr/>
          <a:lstStyle/>
          <a:p>
            <a:pPr eaLnBrk="1" hangingPunct="1"/>
            <a:r>
              <a:rPr lang="en-US" b="1" smtClean="0"/>
              <a:t>Mean MMSE by 1997 Age </a:t>
            </a:r>
          </a:p>
        </p:txBody>
      </p:sp>
      <p:graphicFrame>
        <p:nvGraphicFramePr>
          <p:cNvPr id="17428" name="Object 20"/>
          <p:cNvGraphicFramePr>
            <a:graphicFrameLocks noGrp="1" noChangeAspect="1"/>
          </p:cNvGraphicFramePr>
          <p:nvPr>
            <p:ph idx="1"/>
          </p:nvPr>
        </p:nvGraphicFramePr>
        <p:xfrm>
          <a:off x="533400" y="1371600"/>
          <a:ext cx="7772400" cy="5121275"/>
        </p:xfrm>
        <a:graphic>
          <a:graphicData uri="http://schemas.openxmlformats.org/presentationml/2006/ole">
            <p:oleObj spid="_x0000_s17428" name="Chart" r:id="rId3" imgW="5248351" imgH="3457651" progId="Excel.Shee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116738" name="Rectangle 2"/>
          <p:cNvSpPr>
            <a:spLocks noGrp="1" noChangeArrowheads="1"/>
          </p:cNvSpPr>
          <p:nvPr>
            <p:ph type="title"/>
          </p:nvPr>
        </p:nvSpPr>
        <p:spPr>
          <a:xfrm>
            <a:off x="457200" y="152400"/>
            <a:ext cx="8229600" cy="1143000"/>
          </a:xfrm>
        </p:spPr>
        <p:txBody>
          <a:bodyPr/>
          <a:lstStyle/>
          <a:p>
            <a:pPr eaLnBrk="1" hangingPunct="1"/>
            <a:r>
              <a:rPr lang="en-US" b="1" smtClean="0"/>
              <a:t>Unexpected effect</a:t>
            </a:r>
          </a:p>
        </p:txBody>
      </p:sp>
      <p:sp>
        <p:nvSpPr>
          <p:cNvPr id="116739" name="Rectangle 3"/>
          <p:cNvSpPr>
            <a:spLocks noGrp="1" noChangeArrowheads="1"/>
          </p:cNvSpPr>
          <p:nvPr>
            <p:ph type="body" idx="1"/>
          </p:nvPr>
        </p:nvSpPr>
        <p:spPr>
          <a:xfrm>
            <a:off x="457200" y="1371600"/>
            <a:ext cx="8229600" cy="4525963"/>
          </a:xfrm>
        </p:spPr>
        <p:txBody>
          <a:bodyPr/>
          <a:lstStyle/>
          <a:p>
            <a:pPr eaLnBrk="1" hangingPunct="1"/>
            <a:r>
              <a:rPr lang="en-US" smtClean="0"/>
              <a:t>Two separate studies found that  families in MCH-FP area gave higher dowries for their daughters</a:t>
            </a:r>
          </a:p>
          <a:p>
            <a:pPr eaLnBrk="1" hangingPunct="1"/>
            <a:endParaRPr lang="en-US" sz="900" smtClean="0"/>
          </a:p>
          <a:p>
            <a:pPr eaLnBrk="1" hangingPunct="1"/>
            <a:r>
              <a:rPr lang="en-US" smtClean="0"/>
              <a:t>The argument given is that women have a greater stake in wanting to use family planning – and a higher dowry is needed to persuade men to participate</a:t>
            </a:r>
          </a:p>
          <a:p>
            <a:pPr lvl="4" eaLnBrk="1" hangingPunct="1"/>
            <a:r>
              <a:rPr lang="en-US" sz="2400" smtClean="0"/>
              <a:t>Arunachalam and Naidu 2008</a:t>
            </a:r>
          </a:p>
          <a:p>
            <a:pPr lvl="4" eaLnBrk="1" hangingPunct="1"/>
            <a:r>
              <a:rPr lang="en-US" sz="2400" smtClean="0"/>
              <a:t>Peters 2008</a:t>
            </a:r>
          </a:p>
          <a:p>
            <a:pPr lvl="1" eaLnBrk="1" hangingPunct="1"/>
            <a:r>
              <a:rPr lang="en-US" smtClean="0">
                <a:solidFill>
                  <a:srgbClr val="72BFC5"/>
                </a:solidFill>
              </a:rPr>
              <a:t>Comment at workshop – RUBBISH!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Question</a:t>
            </a:r>
          </a:p>
        </p:txBody>
      </p:sp>
      <p:sp>
        <p:nvSpPr>
          <p:cNvPr id="3" name="Content Placeholder 2"/>
          <p:cNvSpPr>
            <a:spLocks noGrp="1"/>
          </p:cNvSpPr>
          <p:nvPr>
            <p:ph idx="1"/>
          </p:nvPr>
        </p:nvSpPr>
        <p:spPr>
          <a:xfrm>
            <a:off x="457200" y="1600200"/>
            <a:ext cx="8686800" cy="4525963"/>
          </a:xfrm>
        </p:spPr>
        <p:txBody>
          <a:bodyPr/>
          <a:lstStyle/>
          <a:p>
            <a:pPr marL="0" indent="0">
              <a:buFontTx/>
              <a:buNone/>
              <a:defRPr/>
            </a:pPr>
            <a:r>
              <a:rPr lang="en-US" sz="4400" dirty="0" smtClean="0"/>
              <a:t>Do maternal and child health and family planning/reproductive health programs have long-term impacts on economic and social empowerment of women?</a:t>
            </a:r>
          </a:p>
          <a:p>
            <a:pPr>
              <a:defRPr/>
            </a:pPr>
            <a:endParaRPr lang="en-US" sz="4400" dirty="0"/>
          </a:p>
        </p:txBody>
      </p:sp>
      <p:sp>
        <p:nvSpPr>
          <p:cNvPr id="21507"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smtClean="0"/>
              <a:t>Unexpected effect</a:t>
            </a:r>
          </a:p>
        </p:txBody>
      </p:sp>
      <p:sp>
        <p:nvSpPr>
          <p:cNvPr id="117762" name="Content Placeholder 2"/>
          <p:cNvSpPr>
            <a:spLocks noGrp="1"/>
          </p:cNvSpPr>
          <p:nvPr>
            <p:ph idx="1"/>
          </p:nvPr>
        </p:nvSpPr>
        <p:spPr>
          <a:xfrm>
            <a:off x="457200" y="1828800"/>
            <a:ext cx="8229600" cy="4525963"/>
          </a:xfrm>
        </p:spPr>
        <p:txBody>
          <a:bodyPr/>
          <a:lstStyle/>
          <a:p>
            <a:r>
              <a:rPr lang="en-US" smtClean="0"/>
              <a:t>Women in MCH-FP area 33% less likely to be able to make large purchases without permission</a:t>
            </a:r>
          </a:p>
          <a:p>
            <a:r>
              <a:rPr lang="en-US" smtClean="0"/>
              <a:t>One interpretation: MCH-FP desirable and women and their parental families bargain for it through higher dowries and less empowerment</a:t>
            </a:r>
          </a:p>
        </p:txBody>
      </p:sp>
      <p:sp>
        <p:nvSpPr>
          <p:cNvPr id="117763" name="Footer Placeholder 3"/>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Intended effects of embankment</a:t>
            </a:r>
            <a:endParaRPr lang="en-US" dirty="0">
              <a:solidFill>
                <a:schemeClr val="tx2">
                  <a:satMod val="200000"/>
                </a:schemeClr>
              </a:solidFill>
            </a:endParaRPr>
          </a:p>
        </p:txBody>
      </p:sp>
      <p:sp>
        <p:nvSpPr>
          <p:cNvPr id="3" name="Content Placeholder 2"/>
          <p:cNvSpPr>
            <a:spLocks noGrp="1"/>
          </p:cNvSpPr>
          <p:nvPr>
            <p:ph idx="1"/>
          </p:nvPr>
        </p:nvSpPr>
        <p:spPr>
          <a:xfrm>
            <a:off x="914400" y="1752600"/>
            <a:ext cx="7772400" cy="5105400"/>
          </a:xfrm>
        </p:spPr>
        <p:txBody>
          <a:bodyPr>
            <a:normAutofit fontScale="92500" lnSpcReduction="20000"/>
          </a:bodyPr>
          <a:lstStyle/>
          <a:p>
            <a:pPr eaLnBrk="1" hangingPunct="1">
              <a:defRPr/>
            </a:pPr>
            <a:r>
              <a:rPr lang="en-US" dirty="0" smtClean="0"/>
              <a:t>Crops: </a:t>
            </a:r>
          </a:p>
          <a:p>
            <a:pPr lvl="1" eaLnBrk="1" hangingPunct="1">
              <a:defRPr/>
            </a:pPr>
            <a:r>
              <a:rPr lang="en-US" dirty="0" smtClean="0"/>
              <a:t>increased number of growing seasons</a:t>
            </a:r>
          </a:p>
          <a:p>
            <a:pPr lvl="1" eaLnBrk="1" hangingPunct="1">
              <a:defRPr/>
            </a:pPr>
            <a:r>
              <a:rPr lang="en-US" dirty="0" smtClean="0"/>
              <a:t>Irrigation and protection led to Increased rice crop yields in seasons previously flood-affected</a:t>
            </a:r>
          </a:p>
          <a:p>
            <a:pPr marL="411480" eaLnBrk="1" fontAlgn="auto" hangingPunct="1">
              <a:spcAft>
                <a:spcPts val="0"/>
              </a:spcAft>
              <a:defRPr/>
            </a:pPr>
            <a:r>
              <a:rPr lang="en-US" dirty="0" smtClean="0"/>
              <a:t>Economic </a:t>
            </a:r>
          </a:p>
          <a:p>
            <a:pPr marL="740664" lvl="1" eaLnBrk="1" fontAlgn="auto" hangingPunct="1">
              <a:spcAft>
                <a:spcPts val="0"/>
              </a:spcAft>
              <a:buFont typeface="Wingdings"/>
              <a:buChar char=""/>
              <a:defRPr/>
            </a:pPr>
            <a:r>
              <a:rPr lang="en-US" dirty="0" smtClean="0"/>
              <a:t>Increased income</a:t>
            </a:r>
          </a:p>
          <a:p>
            <a:pPr marL="740664" lvl="1" eaLnBrk="1" fontAlgn="auto" hangingPunct="1">
              <a:spcAft>
                <a:spcPts val="0"/>
              </a:spcAft>
              <a:buFont typeface="Wingdings"/>
              <a:buChar char=""/>
              <a:defRPr/>
            </a:pPr>
            <a:r>
              <a:rPr lang="en-US" dirty="0" smtClean="0"/>
              <a:t>Increased assets, including land value</a:t>
            </a:r>
          </a:p>
          <a:p>
            <a:pPr marL="740664" lvl="1" eaLnBrk="1" fontAlgn="auto" hangingPunct="1">
              <a:spcAft>
                <a:spcPts val="0"/>
              </a:spcAft>
              <a:buFont typeface="Wingdings"/>
              <a:buChar char=""/>
              <a:defRPr/>
            </a:pPr>
            <a:r>
              <a:rPr lang="en-US" dirty="0" smtClean="0"/>
              <a:t>Economic risk effect – Flood control reduces risks associated with planting</a:t>
            </a:r>
          </a:p>
          <a:p>
            <a:pPr marL="740664" lvl="1" eaLnBrk="1" fontAlgn="auto" hangingPunct="1">
              <a:spcAft>
                <a:spcPts val="0"/>
              </a:spcAft>
              <a:buFont typeface="Wingdings"/>
              <a:buChar char=""/>
              <a:defRPr/>
            </a:pPr>
            <a:endParaRPr lang="en-US" dirty="0" smtClean="0"/>
          </a:p>
          <a:p>
            <a:pPr marL="740664" lvl="1" eaLnBrk="1" fontAlgn="auto" hangingPunct="1">
              <a:spcAft>
                <a:spcPts val="0"/>
              </a:spcAft>
              <a:buFontTx/>
              <a:buNone/>
              <a:defRPr/>
            </a:pPr>
            <a:r>
              <a:rPr lang="en-US" dirty="0" smtClean="0"/>
              <a:t>(</a:t>
            </a:r>
            <a:r>
              <a:rPr lang="en-US" dirty="0" err="1" smtClean="0"/>
              <a:t>Mobarak</a:t>
            </a:r>
            <a:r>
              <a:rPr lang="en-US" dirty="0" smtClean="0"/>
              <a:t>, Kuhn, Peters unpublished 2009)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smtClean="0"/>
              <a:t>Health effects of embankment</a:t>
            </a:r>
          </a:p>
        </p:txBody>
      </p:sp>
      <p:sp>
        <p:nvSpPr>
          <p:cNvPr id="120834" name="Content Placeholder 2"/>
          <p:cNvSpPr>
            <a:spLocks noGrp="1"/>
          </p:cNvSpPr>
          <p:nvPr>
            <p:ph idx="1"/>
          </p:nvPr>
        </p:nvSpPr>
        <p:spPr/>
        <p:txBody>
          <a:bodyPr/>
          <a:lstStyle/>
          <a:p>
            <a:r>
              <a:rPr lang="en-US" smtClean="0"/>
              <a:t>Moderate effects on mortality </a:t>
            </a:r>
          </a:p>
          <a:p>
            <a:pPr lvl="1">
              <a:buFontTx/>
              <a:buNone/>
            </a:pPr>
            <a:r>
              <a:rPr lang="en-US" smtClean="0"/>
              <a:t>             (Myaux et al 1997)</a:t>
            </a:r>
          </a:p>
          <a:p>
            <a:pPr lvl="1">
              <a:buFontTx/>
              <a:buNone/>
            </a:pPr>
            <a:endParaRPr lang="en-US" sz="900" smtClean="0"/>
          </a:p>
          <a:p>
            <a:r>
              <a:rPr lang="en-US" smtClean="0"/>
              <a:t>Lower death rate from diarrhoeal diseases among adults</a:t>
            </a:r>
          </a:p>
          <a:p>
            <a:endParaRPr lang="en-US" sz="900" smtClean="0"/>
          </a:p>
          <a:p>
            <a:r>
              <a:rPr lang="en-US" smtClean="0"/>
              <a:t>Lower death rates from infectious diseases for adult men </a:t>
            </a:r>
          </a:p>
          <a:p>
            <a:pPr>
              <a:buFontTx/>
              <a:buNone/>
            </a:pPr>
            <a:r>
              <a:rPr lang="en-US" smtClean="0"/>
              <a:t>           (Mobarak, Kuhn, Peters 2009)</a:t>
            </a:r>
          </a:p>
        </p:txBody>
      </p:sp>
      <p:sp>
        <p:nvSpPr>
          <p:cNvPr id="120835" name="Footer Placeholder 3"/>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Marriage Market Effects</a:t>
            </a:r>
            <a:endParaRPr lang="en-US" dirty="0">
              <a:solidFill>
                <a:schemeClr val="tx2">
                  <a:satMod val="200000"/>
                </a:schemeClr>
              </a:solidFill>
            </a:endParaRPr>
          </a:p>
        </p:txBody>
      </p:sp>
      <p:sp>
        <p:nvSpPr>
          <p:cNvPr id="121858" name="Content Placeholder 2"/>
          <p:cNvSpPr>
            <a:spLocks noGrp="1"/>
          </p:cNvSpPr>
          <p:nvPr>
            <p:ph idx="1"/>
          </p:nvPr>
        </p:nvSpPr>
        <p:spPr>
          <a:xfrm>
            <a:off x="0" y="1295400"/>
            <a:ext cx="9144000" cy="4603750"/>
          </a:xfrm>
        </p:spPr>
        <p:txBody>
          <a:bodyPr/>
          <a:lstStyle/>
          <a:p>
            <a:pPr eaLnBrk="1" hangingPunct="1"/>
            <a:r>
              <a:rPr lang="en-US" smtClean="0"/>
              <a:t>Little effect on age at marriage</a:t>
            </a:r>
          </a:p>
          <a:p>
            <a:pPr eaLnBrk="1" hangingPunct="1"/>
            <a:endParaRPr lang="en-US" sz="900" smtClean="0"/>
          </a:p>
          <a:p>
            <a:pPr eaLnBrk="1" hangingPunct="1"/>
            <a:r>
              <a:rPr lang="en-US" smtClean="0"/>
              <a:t>Protected husbands command larger dowries after embankment creation</a:t>
            </a:r>
          </a:p>
          <a:p>
            <a:pPr eaLnBrk="1" hangingPunct="1"/>
            <a:endParaRPr lang="en-US" sz="900" smtClean="0"/>
          </a:p>
          <a:p>
            <a:pPr eaLnBrk="1" hangingPunct="1"/>
            <a:r>
              <a:rPr lang="en-US" smtClean="0"/>
              <a:t>People from protected households become 10% more likely to marry into wealthy families relative to the unprotected</a:t>
            </a:r>
          </a:p>
          <a:p>
            <a:pPr lvl="2" eaLnBrk="1" hangingPunct="1"/>
            <a:r>
              <a:rPr lang="en-US" smtClean="0"/>
              <a:t>Effects confirmed in a triple difference (pre/post un/protected </a:t>
            </a:r>
            <a:r>
              <a:rPr lang="en-US" u="sng" smtClean="0"/>
              <a:t>by occupation</a:t>
            </a:r>
            <a:r>
              <a:rPr lang="en-US" smtClean="0"/>
              <a:t>)</a:t>
            </a:r>
          </a:p>
          <a:p>
            <a:pPr lvl="2" eaLnBrk="1" hangingPunct="1"/>
            <a:endParaRPr lang="en-US" sz="900" smtClean="0"/>
          </a:p>
          <a:p>
            <a:pPr eaLnBrk="1" hangingPunct="1"/>
            <a:r>
              <a:rPr lang="en-US" smtClean="0"/>
              <a:t>Slower fertility decline in protected households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200000"/>
                  </a:schemeClr>
                </a:solidFill>
              </a:rPr>
              <a:t>Consanguineous marriage</a:t>
            </a:r>
            <a:endParaRPr lang="en-US" dirty="0">
              <a:solidFill>
                <a:schemeClr val="tx2">
                  <a:satMod val="200000"/>
                </a:schemeClr>
              </a:solidFill>
            </a:endParaRPr>
          </a:p>
        </p:txBody>
      </p:sp>
      <p:sp>
        <p:nvSpPr>
          <p:cNvPr id="123906" name="Content Placeholder 2"/>
          <p:cNvSpPr>
            <a:spLocks noGrp="1"/>
          </p:cNvSpPr>
          <p:nvPr>
            <p:ph idx="1"/>
          </p:nvPr>
        </p:nvSpPr>
        <p:spPr/>
        <p:txBody>
          <a:bodyPr/>
          <a:lstStyle/>
          <a:p>
            <a:pPr eaLnBrk="1" hangingPunct="1"/>
            <a:r>
              <a:rPr lang="en-US" smtClean="0"/>
              <a:t>33% larger drop at the mean (nearly 3 percentage point decrease) in consanguineous marriages among the protected </a:t>
            </a:r>
          </a:p>
          <a:p>
            <a:pPr eaLnBrk="1" hangingPunct="1"/>
            <a:r>
              <a:rPr lang="en-US" sz="2800" smtClean="0"/>
              <a:t>In the household fixed effect DID regression, </a:t>
            </a:r>
          </a:p>
          <a:p>
            <a:pPr eaLnBrk="1" hangingPunct="1">
              <a:buFontTx/>
              <a:buNone/>
            </a:pPr>
            <a:r>
              <a:rPr lang="en-US" sz="2800" i="1" smtClean="0"/>
              <a:t>	</a:t>
            </a:r>
            <a:r>
              <a:rPr lang="en-US" sz="2400" i="1" smtClean="0"/>
              <a:t>the same family is 40% less likely to marry a younger child to a biological relative after they are protected by embankment, than their older child who married prior to the embankment construction </a:t>
            </a:r>
            <a:endParaRPr lang="en-US" sz="2800" smtClean="0"/>
          </a:p>
          <a:p>
            <a:pPr eaLnBrk="1" hangingPunct="1"/>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125954" name="Rectangle 2"/>
          <p:cNvSpPr>
            <a:spLocks noGrp="1" noChangeArrowheads="1"/>
          </p:cNvSpPr>
          <p:nvPr>
            <p:ph type="title"/>
          </p:nvPr>
        </p:nvSpPr>
        <p:spPr/>
        <p:txBody>
          <a:bodyPr/>
          <a:lstStyle/>
          <a:p>
            <a:pPr eaLnBrk="1" hangingPunct="1"/>
            <a:r>
              <a:rPr lang="en-US" sz="4000" b="1" smtClean="0"/>
              <a:t>Effects of Microcredit Programs</a:t>
            </a:r>
          </a:p>
        </p:txBody>
      </p:sp>
      <p:sp>
        <p:nvSpPr>
          <p:cNvPr id="125955" name="Rectangle 3"/>
          <p:cNvSpPr>
            <a:spLocks noGrp="1" noChangeArrowheads="1"/>
          </p:cNvSpPr>
          <p:nvPr>
            <p:ph type="body" idx="1"/>
          </p:nvPr>
        </p:nvSpPr>
        <p:spPr>
          <a:xfrm>
            <a:off x="381000" y="1371600"/>
            <a:ext cx="8229600" cy="5257800"/>
          </a:xfrm>
        </p:spPr>
        <p:txBody>
          <a:bodyPr/>
          <a:lstStyle/>
          <a:p>
            <a:pPr eaLnBrk="1" hangingPunct="1"/>
            <a:r>
              <a:rPr lang="en-US" smtClean="0"/>
              <a:t>BRAC programs began in Matlab only in 1992, so there have been no analyses that followed their effects except over the very short term</a:t>
            </a:r>
          </a:p>
          <a:p>
            <a:pPr eaLnBrk="1" hangingPunct="1"/>
            <a:r>
              <a:rPr lang="en-US" smtClean="0"/>
              <a:t>In other parts of Bangladesh, analyses have shown that credit given to women rather than men is more likely to be used for household expenditure and for children’s needs – including nutrition and education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Footer Placeholder 4"/>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
        <p:nvSpPr>
          <p:cNvPr id="126978" name="Rectangle 2"/>
          <p:cNvSpPr>
            <a:spLocks noGrp="1" noChangeArrowheads="1"/>
          </p:cNvSpPr>
          <p:nvPr>
            <p:ph type="title"/>
          </p:nvPr>
        </p:nvSpPr>
        <p:spPr/>
        <p:txBody>
          <a:bodyPr/>
          <a:lstStyle/>
          <a:p>
            <a:pPr eaLnBrk="1" hangingPunct="1"/>
            <a:r>
              <a:rPr lang="en-US" sz="4000" b="1" smtClean="0"/>
              <a:t>DATA: ICDDR,B Unique Information</a:t>
            </a:r>
          </a:p>
        </p:txBody>
      </p:sp>
      <p:sp>
        <p:nvSpPr>
          <p:cNvPr id="126979" name="Rectangle 3"/>
          <p:cNvSpPr>
            <a:spLocks noGrp="1" noChangeArrowheads="1"/>
          </p:cNvSpPr>
          <p:nvPr>
            <p:ph type="body" idx="1"/>
          </p:nvPr>
        </p:nvSpPr>
        <p:spPr>
          <a:xfrm>
            <a:off x="381000" y="1524000"/>
            <a:ext cx="8229600" cy="4876800"/>
          </a:xfrm>
        </p:spPr>
        <p:txBody>
          <a:bodyPr/>
          <a:lstStyle/>
          <a:p>
            <a:pPr eaLnBrk="1" hangingPunct="1">
              <a:lnSpc>
                <a:spcPct val="90000"/>
              </a:lnSpc>
              <a:buFontTx/>
              <a:buNone/>
            </a:pPr>
            <a:r>
              <a:rPr lang="en-US" sz="2800" smtClean="0"/>
              <a:t>   Matlab Health and Demographic Surveillance System (MHDSS) began over 40 years ago </a:t>
            </a:r>
          </a:p>
          <a:p>
            <a:pPr lvl="1" eaLnBrk="1" hangingPunct="1">
              <a:lnSpc>
                <a:spcPct val="90000"/>
              </a:lnSpc>
            </a:pPr>
            <a:r>
              <a:rPr lang="en-US" sz="2600" smtClean="0"/>
              <a:t>Households visited monthly for many years; now every 3 months</a:t>
            </a:r>
          </a:p>
          <a:p>
            <a:pPr lvl="1" eaLnBrk="1" hangingPunct="1">
              <a:lnSpc>
                <a:spcPct val="90000"/>
              </a:lnSpc>
            </a:pPr>
            <a:r>
              <a:rPr lang="en-US" sz="2600" smtClean="0"/>
              <a:t>Register of all vital events, 1966-</a:t>
            </a:r>
          </a:p>
          <a:p>
            <a:pPr lvl="2" eaLnBrk="1" hangingPunct="1">
              <a:lnSpc>
                <a:spcPct val="90000"/>
              </a:lnSpc>
            </a:pPr>
            <a:r>
              <a:rPr lang="en-US" sz="2600" smtClean="0"/>
              <a:t>Births, deaths, marriages, divorces, in- and out-migration episodes lasting 6 months or more</a:t>
            </a:r>
          </a:p>
          <a:p>
            <a:pPr lvl="1" eaLnBrk="1" hangingPunct="1">
              <a:lnSpc>
                <a:spcPct val="90000"/>
              </a:lnSpc>
            </a:pPr>
            <a:r>
              <a:rPr lang="en-US" sz="2600" smtClean="0"/>
              <a:t>Censuses in 1974, 1982, 1993, 1996</a:t>
            </a:r>
          </a:p>
          <a:p>
            <a:pPr lvl="1" eaLnBrk="1" hangingPunct="1">
              <a:lnSpc>
                <a:spcPct val="90000"/>
              </a:lnSpc>
            </a:pPr>
            <a:r>
              <a:rPr lang="en-US" sz="2600" smtClean="0"/>
              <a:t>Allows precise estimation of ages</a:t>
            </a:r>
          </a:p>
          <a:p>
            <a:pPr lvl="1" eaLnBrk="1" hangingPunct="1">
              <a:lnSpc>
                <a:spcPct val="90000"/>
              </a:lnSpc>
            </a:pPr>
            <a:r>
              <a:rPr lang="en-US" sz="2600" smtClean="0"/>
              <a:t>Matlab Health &amp; Socieconomic Survey 1, 1997</a:t>
            </a:r>
          </a:p>
          <a:p>
            <a:pPr lvl="1" eaLnBrk="1" hangingPunct="1">
              <a:lnSpc>
                <a:spcPct val="90000"/>
              </a:lnSpc>
            </a:pPr>
            <a:r>
              <a:rPr lang="en-US" sz="2600" smtClean="0"/>
              <a:t>Permits effective sample tracking, followup</a:t>
            </a:r>
          </a:p>
          <a:p>
            <a:pPr lvl="1" eaLnBrk="1" hangingPunct="1">
              <a:lnSpc>
                <a:spcPct val="90000"/>
              </a:lnSpc>
            </a:pPr>
            <a:endParaRPr lang="en-US" sz="26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smtClean="0"/>
              <a:t>MHSS2 Sample</a:t>
            </a:r>
          </a:p>
        </p:txBody>
      </p:sp>
      <p:sp>
        <p:nvSpPr>
          <p:cNvPr id="128002" name="Content Placeholder 2"/>
          <p:cNvSpPr>
            <a:spLocks noGrp="1"/>
          </p:cNvSpPr>
          <p:nvPr>
            <p:ph idx="1"/>
          </p:nvPr>
        </p:nvSpPr>
        <p:spPr/>
        <p:txBody>
          <a:bodyPr/>
          <a:lstStyle/>
          <a:p>
            <a:r>
              <a:rPr lang="en-US" smtClean="0"/>
              <a:t>Fieldwork begins September 2012</a:t>
            </a:r>
          </a:p>
          <a:p>
            <a:r>
              <a:rPr lang="en-US" smtClean="0"/>
              <a:t>Follows all members of 1996 sample households and their descendants</a:t>
            </a:r>
          </a:p>
          <a:p>
            <a:pPr lvl="1"/>
            <a:r>
              <a:rPr lang="en-US" smtClean="0"/>
              <a:t>Face-to-face interview in Bangladesh</a:t>
            </a:r>
          </a:p>
          <a:p>
            <a:pPr lvl="1"/>
            <a:r>
              <a:rPr lang="en-US" smtClean="0"/>
              <a:t>Telephone interview (brief) with international migrants</a:t>
            </a:r>
          </a:p>
          <a:p>
            <a:r>
              <a:rPr lang="en-US" smtClean="0"/>
              <a:t>Links to all Matlab data going back to 1974</a:t>
            </a:r>
          </a:p>
          <a:p>
            <a:r>
              <a:rPr lang="en-US" smtClean="0"/>
              <a:t>Data will be available to researchers</a:t>
            </a:r>
          </a:p>
        </p:txBody>
      </p:sp>
      <p:sp>
        <p:nvSpPr>
          <p:cNvPr id="128003"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smtClean="0"/>
              <a:t>Matlab Health &amp; Socioeconomic Survey 2 </a:t>
            </a:r>
          </a:p>
        </p:txBody>
      </p:sp>
      <p:sp>
        <p:nvSpPr>
          <p:cNvPr id="129026" name="Content Placeholder 2"/>
          <p:cNvSpPr>
            <a:spLocks noGrp="1"/>
          </p:cNvSpPr>
          <p:nvPr>
            <p:ph idx="1"/>
          </p:nvPr>
        </p:nvSpPr>
        <p:spPr>
          <a:xfrm>
            <a:off x="381000" y="1981200"/>
            <a:ext cx="8229600" cy="4525963"/>
          </a:xfrm>
        </p:spPr>
        <p:txBody>
          <a:bodyPr/>
          <a:lstStyle/>
          <a:p>
            <a:r>
              <a:rPr lang="en-US" smtClean="0"/>
              <a:t>Data </a:t>
            </a:r>
          </a:p>
          <a:p>
            <a:pPr lvl="1"/>
            <a:r>
              <a:rPr lang="en-US" smtClean="0"/>
              <a:t>Household composition</a:t>
            </a:r>
          </a:p>
          <a:p>
            <a:pPr lvl="1"/>
            <a:r>
              <a:rPr lang="en-US" smtClean="0"/>
              <a:t>Socioeconomic status</a:t>
            </a:r>
          </a:p>
          <a:p>
            <a:pPr lvl="1"/>
            <a:r>
              <a:rPr lang="en-US" smtClean="0"/>
              <a:t>Health – both reported and observed</a:t>
            </a:r>
          </a:p>
          <a:p>
            <a:pPr lvl="1"/>
            <a:r>
              <a:rPr lang="en-US" smtClean="0"/>
              <a:t>Cognitive tests</a:t>
            </a:r>
          </a:p>
          <a:p>
            <a:pPr lvl="1"/>
            <a:r>
              <a:rPr lang="en-US" smtClean="0"/>
              <a:t>Gender equitable scale</a:t>
            </a:r>
          </a:p>
          <a:p>
            <a:pPr lvl="1"/>
            <a:endParaRPr lang="en-US" smtClean="0"/>
          </a:p>
        </p:txBody>
      </p:sp>
      <p:sp>
        <p:nvSpPr>
          <p:cNvPr id="129027"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smtClean="0"/>
              <a:t>Economic outcomes to be considered</a:t>
            </a:r>
          </a:p>
        </p:txBody>
      </p:sp>
      <p:sp>
        <p:nvSpPr>
          <p:cNvPr id="3" name="Content Placeholder 2"/>
          <p:cNvSpPr>
            <a:spLocks noGrp="1"/>
          </p:cNvSpPr>
          <p:nvPr>
            <p:ph idx="1"/>
          </p:nvPr>
        </p:nvSpPr>
        <p:spPr>
          <a:xfrm>
            <a:off x="123825" y="1905000"/>
            <a:ext cx="8991600" cy="4953000"/>
          </a:xfrm>
        </p:spPr>
        <p:txBody>
          <a:bodyPr/>
          <a:lstStyle/>
          <a:p>
            <a:pPr>
              <a:defRPr/>
            </a:pPr>
            <a:r>
              <a:rPr lang="en-US" sz="2800" dirty="0" smtClean="0"/>
              <a:t>labor </a:t>
            </a:r>
            <a:r>
              <a:rPr lang="en-US" sz="2800" dirty="0"/>
              <a:t>force participation, including labor </a:t>
            </a:r>
            <a:r>
              <a:rPr lang="en-US" sz="2800" dirty="0" smtClean="0"/>
              <a:t>outmigration</a:t>
            </a:r>
          </a:p>
          <a:p>
            <a:pPr>
              <a:defRPr/>
            </a:pPr>
            <a:endParaRPr lang="en-US" sz="1000" dirty="0"/>
          </a:p>
          <a:p>
            <a:pPr>
              <a:defRPr/>
            </a:pPr>
            <a:r>
              <a:rPr lang="en-US" sz="2800" dirty="0"/>
              <a:t>use and repayment of micro-credit </a:t>
            </a:r>
            <a:r>
              <a:rPr lang="en-US" sz="2800" dirty="0" smtClean="0"/>
              <a:t>loans</a:t>
            </a:r>
          </a:p>
          <a:p>
            <a:pPr>
              <a:defRPr/>
            </a:pPr>
            <a:endParaRPr lang="en-US" sz="1100" dirty="0"/>
          </a:p>
          <a:p>
            <a:pPr>
              <a:defRPr/>
            </a:pPr>
            <a:r>
              <a:rPr lang="en-US" sz="2800" dirty="0"/>
              <a:t>cash savings and bank accounts in their </a:t>
            </a:r>
            <a:r>
              <a:rPr lang="en-US" sz="2800" dirty="0" smtClean="0"/>
              <a:t>names</a:t>
            </a:r>
            <a:endParaRPr lang="en-US" sz="2800" dirty="0"/>
          </a:p>
          <a:p>
            <a:pPr>
              <a:defRPr/>
            </a:pPr>
            <a:endParaRPr lang="en-US" sz="1100" dirty="0" smtClean="0"/>
          </a:p>
          <a:p>
            <a:pPr>
              <a:defRPr/>
            </a:pPr>
            <a:r>
              <a:rPr lang="en-US" sz="2800" dirty="0" smtClean="0"/>
              <a:t>household </a:t>
            </a:r>
            <a:r>
              <a:rPr lang="en-US" sz="2800" dirty="0"/>
              <a:t>income and poverty as measured by per capita household expenditure/consumption</a:t>
            </a:r>
          </a:p>
          <a:p>
            <a:pPr>
              <a:defRPr/>
            </a:pPr>
            <a:endParaRPr lang="en-US" sz="1100" dirty="0" smtClean="0"/>
          </a:p>
          <a:p>
            <a:pPr>
              <a:defRPr/>
            </a:pPr>
            <a:r>
              <a:rPr lang="en-US" sz="2800" dirty="0" smtClean="0"/>
              <a:t>household </a:t>
            </a:r>
            <a:r>
              <a:rPr lang="en-US" sz="2800" dirty="0"/>
              <a:t>consumption of women’s self-care products </a:t>
            </a:r>
          </a:p>
          <a:p>
            <a:pPr marL="0" indent="0">
              <a:buFontTx/>
              <a:buNone/>
              <a:defRPr/>
            </a:pPr>
            <a:r>
              <a:rPr lang="en-US" dirty="0"/>
              <a:t> </a:t>
            </a:r>
          </a:p>
          <a:p>
            <a:pPr>
              <a:defRPr/>
            </a:pPr>
            <a:endParaRPr lang="en-US" dirty="0"/>
          </a:p>
        </p:txBody>
      </p:sp>
      <p:sp>
        <p:nvSpPr>
          <p:cNvPr id="130051"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1143000"/>
          </a:xfrm>
        </p:spPr>
        <p:txBody>
          <a:bodyPr/>
          <a:lstStyle/>
          <a:p>
            <a:r>
              <a:rPr lang="en-US" smtClean="0"/>
              <a:t>Project</a:t>
            </a:r>
          </a:p>
        </p:txBody>
      </p:sp>
      <p:sp>
        <p:nvSpPr>
          <p:cNvPr id="3" name="Content Placeholder 2"/>
          <p:cNvSpPr>
            <a:spLocks noGrp="1"/>
          </p:cNvSpPr>
          <p:nvPr>
            <p:ph idx="1"/>
          </p:nvPr>
        </p:nvSpPr>
        <p:spPr>
          <a:xfrm>
            <a:off x="457200" y="1295400"/>
            <a:ext cx="8534400" cy="4525963"/>
          </a:xfrm>
        </p:spPr>
        <p:txBody>
          <a:bodyPr/>
          <a:lstStyle/>
          <a:p>
            <a:pPr>
              <a:defRPr/>
            </a:pPr>
            <a:r>
              <a:rPr lang="en-US" dirty="0" smtClean="0"/>
              <a:t>Address this question through analysis of one specific program -                                 the </a:t>
            </a:r>
            <a:r>
              <a:rPr lang="en-US" dirty="0" err="1" smtClean="0"/>
              <a:t>Matlab</a:t>
            </a:r>
            <a:r>
              <a:rPr lang="en-US" dirty="0" smtClean="0"/>
              <a:t> Maternal and Child Health and Family Planning Program begun in 1978</a:t>
            </a:r>
          </a:p>
          <a:p>
            <a:pPr>
              <a:defRPr/>
            </a:pPr>
            <a:endParaRPr lang="en-US" sz="1100" dirty="0" smtClean="0"/>
          </a:p>
          <a:p>
            <a:pPr>
              <a:defRPr/>
            </a:pPr>
            <a:r>
              <a:rPr lang="en-US" dirty="0" smtClean="0"/>
              <a:t>Approach</a:t>
            </a:r>
          </a:p>
          <a:p>
            <a:pPr lvl="1">
              <a:defRPr/>
            </a:pPr>
            <a:r>
              <a:rPr lang="en-US" dirty="0" err="1" smtClean="0"/>
              <a:t>Matlab</a:t>
            </a:r>
            <a:r>
              <a:rPr lang="en-US" dirty="0" smtClean="0"/>
              <a:t> is the only place in the world where data needed for long-term analysis is available</a:t>
            </a:r>
          </a:p>
          <a:p>
            <a:pPr lvl="1">
              <a:defRPr/>
            </a:pPr>
            <a:r>
              <a:rPr lang="en-US" dirty="0" smtClean="0"/>
              <a:t>Link </a:t>
            </a:r>
            <a:r>
              <a:rPr lang="en-US" dirty="0"/>
              <a:t>existing ICDDR,B data 1974-2012</a:t>
            </a:r>
          </a:p>
          <a:p>
            <a:pPr lvl="1">
              <a:defRPr/>
            </a:pPr>
            <a:r>
              <a:rPr lang="en-US" dirty="0"/>
              <a:t>Collect new data: </a:t>
            </a:r>
            <a:r>
              <a:rPr lang="en-US" dirty="0" err="1" smtClean="0"/>
              <a:t>Matlab</a:t>
            </a:r>
            <a:r>
              <a:rPr lang="en-US" dirty="0" smtClean="0"/>
              <a:t> </a:t>
            </a:r>
            <a:r>
              <a:rPr lang="en-US" dirty="0"/>
              <a:t>Health and Socioeconomic Survey 2</a:t>
            </a:r>
          </a:p>
          <a:p>
            <a:pPr marL="457200" lvl="1" indent="0">
              <a:buFontTx/>
              <a:buNone/>
              <a:defRPr/>
            </a:pPr>
            <a:endParaRPr lang="en-US" dirty="0" smtClean="0"/>
          </a:p>
          <a:p>
            <a:pPr marL="0" indent="0">
              <a:buFontTx/>
              <a:buNone/>
              <a:defRPr/>
            </a:pPr>
            <a:endParaRPr lang="en-US" dirty="0"/>
          </a:p>
        </p:txBody>
      </p:sp>
      <p:sp>
        <p:nvSpPr>
          <p:cNvPr id="22531"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457200" y="0"/>
            <a:ext cx="8229600" cy="1143000"/>
          </a:xfrm>
        </p:spPr>
        <p:txBody>
          <a:bodyPr/>
          <a:lstStyle/>
          <a:p>
            <a:r>
              <a:rPr lang="en-US" smtClean="0"/>
              <a:t>Social empowerment outcomes</a:t>
            </a:r>
          </a:p>
        </p:txBody>
      </p:sp>
      <p:sp>
        <p:nvSpPr>
          <p:cNvPr id="131074" name="Content Placeholder 2"/>
          <p:cNvSpPr>
            <a:spLocks noGrp="1"/>
          </p:cNvSpPr>
          <p:nvPr>
            <p:ph idx="1"/>
          </p:nvPr>
        </p:nvSpPr>
        <p:spPr>
          <a:xfrm>
            <a:off x="0" y="1538288"/>
            <a:ext cx="8991600" cy="5287962"/>
          </a:xfrm>
        </p:spPr>
        <p:txBody>
          <a:bodyPr/>
          <a:lstStyle/>
          <a:p>
            <a:pPr>
              <a:spcBef>
                <a:spcPct val="0"/>
              </a:spcBef>
            </a:pPr>
            <a:r>
              <a:rPr lang="en-US" sz="2800" smtClean="0"/>
              <a:t>decision-making power over household expenditures</a:t>
            </a:r>
          </a:p>
          <a:p>
            <a:pPr>
              <a:spcBef>
                <a:spcPct val="0"/>
              </a:spcBef>
            </a:pPr>
            <a:endParaRPr lang="en-US" sz="900" smtClean="0"/>
          </a:p>
          <a:p>
            <a:pPr>
              <a:spcBef>
                <a:spcPct val="0"/>
              </a:spcBef>
            </a:pPr>
            <a:r>
              <a:rPr lang="en-US" sz="2800" smtClean="0"/>
              <a:t>mobility outside the household for health, economic or social purposes</a:t>
            </a:r>
          </a:p>
          <a:p>
            <a:pPr>
              <a:spcBef>
                <a:spcPct val="0"/>
              </a:spcBef>
            </a:pPr>
            <a:r>
              <a:rPr lang="en-US" sz="2800" smtClean="0"/>
              <a:t>own, husband’s, and their children’s perceptions of women’s status, as assessed using a Gender Equivalence Scale</a:t>
            </a:r>
          </a:p>
          <a:p>
            <a:pPr>
              <a:spcBef>
                <a:spcPct val="0"/>
              </a:spcBef>
            </a:pPr>
            <a:r>
              <a:rPr lang="en-US" sz="2800" smtClean="0"/>
              <a:t>participation in community organizations and decision-making</a:t>
            </a:r>
          </a:p>
          <a:p>
            <a:r>
              <a:rPr lang="en-US" sz="2800" smtClean="0"/>
              <a:t>knowledge of or participation in local and national political events </a:t>
            </a:r>
          </a:p>
          <a:p>
            <a:endParaRPr lang="en-US" smtClean="0"/>
          </a:p>
        </p:txBody>
      </p:sp>
      <p:sp>
        <p:nvSpPr>
          <p:cNvPr id="131075"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smtClean="0"/>
              <a:t>Pathways/Mechanisms</a:t>
            </a:r>
          </a:p>
        </p:txBody>
      </p:sp>
      <p:sp>
        <p:nvSpPr>
          <p:cNvPr id="3" name="Content Placeholder 2"/>
          <p:cNvSpPr>
            <a:spLocks noGrp="1"/>
          </p:cNvSpPr>
          <p:nvPr>
            <p:ph idx="1"/>
          </p:nvPr>
        </p:nvSpPr>
        <p:spPr/>
        <p:txBody>
          <a:bodyPr/>
          <a:lstStyle/>
          <a:p>
            <a:pPr>
              <a:defRPr/>
            </a:pPr>
            <a:r>
              <a:rPr lang="en-US" dirty="0" smtClean="0"/>
              <a:t>Health</a:t>
            </a:r>
          </a:p>
          <a:p>
            <a:pPr>
              <a:defRPr/>
            </a:pPr>
            <a:r>
              <a:rPr lang="en-US" dirty="0" smtClean="0"/>
              <a:t>Cognition</a:t>
            </a:r>
          </a:p>
          <a:p>
            <a:pPr>
              <a:defRPr/>
            </a:pPr>
            <a:r>
              <a:rPr lang="en-US" dirty="0" smtClean="0"/>
              <a:t>Education</a:t>
            </a:r>
          </a:p>
          <a:p>
            <a:pPr>
              <a:defRPr/>
            </a:pPr>
            <a:r>
              <a:rPr lang="en-US" dirty="0" smtClean="0">
                <a:solidFill>
                  <a:schemeClr val="accent1">
                    <a:lumMod val="75000"/>
                  </a:schemeClr>
                </a:solidFill>
              </a:rPr>
              <a:t>Social Networks</a:t>
            </a:r>
          </a:p>
          <a:p>
            <a:pPr>
              <a:defRPr/>
            </a:pPr>
            <a:r>
              <a:rPr lang="en-US" dirty="0" smtClean="0"/>
              <a:t>Family size/sibling competition</a:t>
            </a:r>
          </a:p>
          <a:p>
            <a:pPr>
              <a:defRPr/>
            </a:pPr>
            <a:r>
              <a:rPr lang="en-US" dirty="0" smtClean="0">
                <a:solidFill>
                  <a:srgbClr val="72BFC5"/>
                </a:solidFill>
              </a:rPr>
              <a:t>Composition of sibling set</a:t>
            </a:r>
          </a:p>
          <a:p>
            <a:pPr>
              <a:defRPr/>
            </a:pPr>
            <a:r>
              <a:rPr lang="en-US" dirty="0" smtClean="0"/>
              <a:t>All of these early characteristics may affect</a:t>
            </a:r>
          </a:p>
          <a:p>
            <a:pPr lvl="1">
              <a:defRPr/>
            </a:pPr>
            <a:r>
              <a:rPr lang="en-US" dirty="0" smtClean="0"/>
              <a:t>Marriage</a:t>
            </a:r>
          </a:p>
          <a:p>
            <a:pPr lvl="1">
              <a:defRPr/>
            </a:pPr>
            <a:r>
              <a:rPr lang="en-US" dirty="0" smtClean="0"/>
              <a:t>Migration</a:t>
            </a:r>
            <a:endParaRPr lang="en-US" dirty="0"/>
          </a:p>
        </p:txBody>
      </p:sp>
      <p:sp>
        <p:nvSpPr>
          <p:cNvPr id="132099"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133122" name="Rectangle 2"/>
          <p:cNvSpPr>
            <a:spLocks noGrp="1" noChangeArrowheads="1"/>
          </p:cNvSpPr>
          <p:nvPr>
            <p:ph type="title"/>
          </p:nvPr>
        </p:nvSpPr>
        <p:spPr/>
        <p:txBody>
          <a:bodyPr/>
          <a:lstStyle/>
          <a:p>
            <a:pPr eaLnBrk="1" hangingPunct="1"/>
            <a:r>
              <a:rPr lang="en-US" smtClean="0"/>
              <a:t>To summarize</a:t>
            </a:r>
          </a:p>
        </p:txBody>
      </p:sp>
      <p:sp>
        <p:nvSpPr>
          <p:cNvPr id="133123" name="Rectangle 3"/>
          <p:cNvSpPr>
            <a:spLocks noGrp="1" noChangeArrowheads="1"/>
          </p:cNvSpPr>
          <p:nvPr>
            <p:ph type="body" idx="1"/>
          </p:nvPr>
        </p:nvSpPr>
        <p:spPr>
          <a:xfrm>
            <a:off x="381000" y="1600200"/>
            <a:ext cx="8229600" cy="4906963"/>
          </a:xfrm>
        </p:spPr>
        <p:txBody>
          <a:bodyPr/>
          <a:lstStyle/>
          <a:p>
            <a:pPr eaLnBrk="1" hangingPunct="1">
              <a:lnSpc>
                <a:spcPct val="90000"/>
              </a:lnSpc>
            </a:pPr>
            <a:r>
              <a:rPr lang="en-US" smtClean="0"/>
              <a:t>Do the programs increase women’s empowerment?  decrease domestic violence?</a:t>
            </a:r>
          </a:p>
          <a:p>
            <a:pPr eaLnBrk="1" hangingPunct="1">
              <a:lnSpc>
                <a:spcPct val="90000"/>
              </a:lnSpc>
            </a:pPr>
            <a:r>
              <a:rPr lang="en-US" smtClean="0"/>
              <a:t>Do children who were eligible for the child health programs have greater human capital and better economic outcomes?</a:t>
            </a:r>
          </a:p>
          <a:p>
            <a:pPr eaLnBrk="1" hangingPunct="1">
              <a:lnSpc>
                <a:spcPct val="90000"/>
              </a:lnSpc>
            </a:pPr>
            <a:r>
              <a:rPr lang="en-US" smtClean="0"/>
              <a:t>Do program effects on children carry over to adulthood</a:t>
            </a:r>
          </a:p>
          <a:p>
            <a:pPr eaLnBrk="1" hangingPunct="1">
              <a:lnSpc>
                <a:spcPct val="90000"/>
              </a:lnSpc>
            </a:pPr>
            <a:r>
              <a:rPr lang="en-US" smtClean="0"/>
              <a:t>Are there significant intergenerational effects – for grandparents, grandchildren?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smtClean="0"/>
              <a:t>Breakout Questions</a:t>
            </a:r>
          </a:p>
        </p:txBody>
      </p:sp>
      <p:sp>
        <p:nvSpPr>
          <p:cNvPr id="134146" name="Content Placeholder 2"/>
          <p:cNvSpPr>
            <a:spLocks noGrp="1"/>
          </p:cNvSpPr>
          <p:nvPr>
            <p:ph idx="1"/>
          </p:nvPr>
        </p:nvSpPr>
        <p:spPr>
          <a:xfrm>
            <a:off x="457200" y="1600200"/>
            <a:ext cx="8229600" cy="4876800"/>
          </a:xfrm>
        </p:spPr>
        <p:txBody>
          <a:bodyPr/>
          <a:lstStyle/>
          <a:p>
            <a:r>
              <a:rPr lang="en-US" sz="2200" smtClean="0"/>
              <a:t>1  Based on your work in this area, are we on the right track? Are the outcomes listed plausible for the effect of maternal and child health and family planning programs?</a:t>
            </a:r>
          </a:p>
          <a:p>
            <a:endParaRPr lang="en-US" sz="900" smtClean="0"/>
          </a:p>
          <a:p>
            <a:r>
              <a:rPr lang="en-US" sz="2200" smtClean="0"/>
              <a:t>2. What else should we be looking at?</a:t>
            </a:r>
          </a:p>
          <a:p>
            <a:endParaRPr lang="en-US" sz="900" smtClean="0"/>
          </a:p>
          <a:p>
            <a:r>
              <a:rPr lang="en-US" sz="2200" smtClean="0"/>
              <a:t>3. Similarly, for mechanisms, are we on the right track? Are these the pathways/mechanisms you have observed?</a:t>
            </a:r>
          </a:p>
          <a:p>
            <a:endParaRPr lang="en-US" sz="900" smtClean="0"/>
          </a:p>
          <a:p>
            <a:r>
              <a:rPr lang="en-US" sz="2200" smtClean="0"/>
              <a:t>4. Are there others that you would like to see  included?</a:t>
            </a:r>
          </a:p>
          <a:p>
            <a:endParaRPr lang="en-US" sz="900" smtClean="0"/>
          </a:p>
          <a:p>
            <a:r>
              <a:rPr lang="en-US" sz="2200" smtClean="0"/>
              <a:t>5. For your work, research/govt/ngo, what information would be helpful to advance your work?</a:t>
            </a:r>
          </a:p>
          <a:p>
            <a:endParaRPr lang="en-US" sz="900" smtClean="0"/>
          </a:p>
          <a:p>
            <a:r>
              <a:rPr lang="en-US" sz="2200" smtClean="0"/>
              <a:t>6. For the future, what kinds of communication of research would be appropriate? Forum? Policy briefs?</a:t>
            </a:r>
          </a:p>
        </p:txBody>
      </p:sp>
      <p:sp>
        <p:nvSpPr>
          <p:cNvPr id="134147"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en-US" smtClean="0"/>
              <a:t>Breakout Questions</a:t>
            </a:r>
          </a:p>
        </p:txBody>
      </p:sp>
      <p:sp>
        <p:nvSpPr>
          <p:cNvPr id="135170" name="Content Placeholder 2"/>
          <p:cNvSpPr>
            <a:spLocks noGrp="1"/>
          </p:cNvSpPr>
          <p:nvPr>
            <p:ph idx="1"/>
          </p:nvPr>
        </p:nvSpPr>
        <p:spPr>
          <a:xfrm>
            <a:off x="228600" y="1600200"/>
            <a:ext cx="8229600" cy="4876800"/>
          </a:xfrm>
        </p:spPr>
        <p:txBody>
          <a:bodyPr/>
          <a:lstStyle/>
          <a:p>
            <a:r>
              <a:rPr lang="en-US" sz="2800" smtClean="0"/>
              <a:t>1  Based on your work in this area, are we on the right track? Are the outcomes listed plausible for the effect of maternal and child health and family planning programs?</a:t>
            </a:r>
          </a:p>
          <a:p>
            <a:endParaRPr lang="en-US" sz="2800" smtClean="0"/>
          </a:p>
          <a:p>
            <a:r>
              <a:rPr lang="en-US" sz="2800" smtClean="0"/>
              <a:t>2. What else should we be looking at?</a:t>
            </a:r>
          </a:p>
          <a:p>
            <a:endParaRPr lang="en-US" sz="2800" smtClean="0"/>
          </a:p>
          <a:p>
            <a:r>
              <a:rPr lang="en-US" sz="2800" smtClean="0"/>
              <a:t>3. Similarly, for mechanisms, are we on the right track? Are these the pathways/mechanisms you have observed?</a:t>
            </a:r>
          </a:p>
          <a:p>
            <a:endParaRPr lang="en-US" sz="2800" smtClean="0"/>
          </a:p>
          <a:p>
            <a:endParaRPr lang="en-US" sz="2800" smtClean="0"/>
          </a:p>
        </p:txBody>
      </p:sp>
      <p:sp>
        <p:nvSpPr>
          <p:cNvPr id="135171"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r>
              <a:rPr lang="en-US" smtClean="0"/>
              <a:t>Breakout Questions</a:t>
            </a:r>
          </a:p>
        </p:txBody>
      </p:sp>
      <p:sp>
        <p:nvSpPr>
          <p:cNvPr id="136194" name="Content Placeholder 2"/>
          <p:cNvSpPr>
            <a:spLocks noGrp="1"/>
          </p:cNvSpPr>
          <p:nvPr>
            <p:ph idx="1"/>
          </p:nvPr>
        </p:nvSpPr>
        <p:spPr>
          <a:xfrm>
            <a:off x="457200" y="1600200"/>
            <a:ext cx="8229600" cy="4876800"/>
          </a:xfrm>
        </p:spPr>
        <p:txBody>
          <a:bodyPr/>
          <a:lstStyle/>
          <a:p>
            <a:endParaRPr lang="en-US" sz="900" smtClean="0"/>
          </a:p>
          <a:p>
            <a:r>
              <a:rPr lang="en-US" sz="2800" smtClean="0"/>
              <a:t>4. Are there others that you would like to see  included?</a:t>
            </a:r>
          </a:p>
          <a:p>
            <a:endParaRPr lang="en-US" sz="2800" smtClean="0"/>
          </a:p>
          <a:p>
            <a:r>
              <a:rPr lang="en-US" sz="2800" smtClean="0"/>
              <a:t>5. For your work, research/govt/ngo, what information would be helpful to advance your work?</a:t>
            </a:r>
          </a:p>
          <a:p>
            <a:endParaRPr lang="en-US" sz="2800" smtClean="0"/>
          </a:p>
          <a:p>
            <a:r>
              <a:rPr lang="en-US" sz="2800" smtClean="0"/>
              <a:t>6. For the future, what kinds of communication of research would be appropriate? Forum? Policy briefs?</a:t>
            </a:r>
          </a:p>
        </p:txBody>
      </p:sp>
      <p:sp>
        <p:nvSpPr>
          <p:cNvPr id="136195"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137218" name="Rectangle 2"/>
          <p:cNvSpPr>
            <a:spLocks noGrp="1" noChangeArrowheads="1"/>
          </p:cNvSpPr>
          <p:nvPr>
            <p:ph type="title"/>
          </p:nvPr>
        </p:nvSpPr>
        <p:spPr>
          <a:xfrm>
            <a:off x="381000" y="0"/>
            <a:ext cx="8229600" cy="1143000"/>
          </a:xfrm>
        </p:spPr>
        <p:txBody>
          <a:bodyPr/>
          <a:lstStyle/>
          <a:p>
            <a:pPr eaLnBrk="1" hangingPunct="1"/>
            <a:r>
              <a:rPr lang="en-US" smtClean="0"/>
              <a:t>Lessons learned</a:t>
            </a:r>
          </a:p>
        </p:txBody>
      </p:sp>
      <p:sp>
        <p:nvSpPr>
          <p:cNvPr id="137219" name="Rectangle 3"/>
          <p:cNvSpPr>
            <a:spLocks noGrp="1" noChangeArrowheads="1"/>
          </p:cNvSpPr>
          <p:nvPr>
            <p:ph type="body" idx="1"/>
          </p:nvPr>
        </p:nvSpPr>
        <p:spPr>
          <a:xfrm>
            <a:off x="457200" y="1219200"/>
            <a:ext cx="8229600" cy="4525963"/>
          </a:xfrm>
        </p:spPr>
        <p:txBody>
          <a:bodyPr/>
          <a:lstStyle/>
          <a:p>
            <a:pPr eaLnBrk="1" hangingPunct="1">
              <a:lnSpc>
                <a:spcPct val="90000"/>
              </a:lnSpc>
            </a:pPr>
            <a:r>
              <a:rPr lang="en-US" smtClean="0"/>
              <a:t>Few studies of the effects of intervention programs have been long-term – and longer-term effects may be quite different </a:t>
            </a:r>
          </a:p>
          <a:p>
            <a:pPr eaLnBrk="1" hangingPunct="1">
              <a:lnSpc>
                <a:spcPct val="90000"/>
              </a:lnSpc>
            </a:pPr>
            <a:r>
              <a:rPr lang="en-US" smtClean="0"/>
              <a:t>Expected and unexpected outcomes need to be traced out</a:t>
            </a:r>
          </a:p>
          <a:p>
            <a:pPr eaLnBrk="1" hangingPunct="1">
              <a:lnSpc>
                <a:spcPct val="90000"/>
              </a:lnSpc>
            </a:pPr>
            <a:r>
              <a:rPr lang="en-US" smtClean="0"/>
              <a:t>The theories used to design interventions may well be flawed – or overcome by external events, so that wide ranging data collection is essential</a:t>
            </a:r>
          </a:p>
          <a:p>
            <a:pPr lvl="1" eaLnBrk="1" hangingPunct="1">
              <a:lnSpc>
                <a:spcPct val="90000"/>
              </a:lnSpc>
            </a:pPr>
            <a:r>
              <a:rPr lang="en-US" smtClean="0"/>
              <a:t>Education programs</a:t>
            </a:r>
          </a:p>
          <a:p>
            <a:pPr lvl="1" eaLnBrk="1" hangingPunct="1">
              <a:lnSpc>
                <a:spcPct val="90000"/>
              </a:lnSpc>
            </a:pPr>
            <a:r>
              <a:rPr lang="en-US" smtClean="0"/>
              <a:t>Arsenic</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Footer Placeholder 3"/>
          <p:cNvSpPr>
            <a:spLocks noGrp="1"/>
          </p:cNvSpPr>
          <p:nvPr>
            <p:ph type="ftr" sz="quarter" idx="11"/>
          </p:nvPr>
        </p:nvSpPr>
        <p:spPr>
          <a:noFill/>
        </p:spPr>
        <p:txBody>
          <a:bodyPr/>
          <a:lstStyle/>
          <a:p>
            <a:r>
              <a:rPr lang="en-US" smtClean="0">
                <a:cs typeface="Arial" charset="0"/>
              </a:rPr>
              <a:t>                   </a:t>
            </a:r>
            <a:endParaRPr lang="en-US" sz="3200" smtClean="0">
              <a:cs typeface="Arial" charset="0"/>
            </a:endParaRPr>
          </a:p>
        </p:txBody>
      </p:sp>
      <p:sp>
        <p:nvSpPr>
          <p:cNvPr id="138242" name="Rectangle 4"/>
          <p:cNvSpPr>
            <a:spLocks noGrp="1" noChangeArrowheads="1"/>
          </p:cNvSpPr>
          <p:nvPr>
            <p:ph type="title"/>
          </p:nvPr>
        </p:nvSpPr>
        <p:spPr>
          <a:xfrm>
            <a:off x="457200" y="1066800"/>
            <a:ext cx="8229600" cy="5364163"/>
          </a:xfrm>
        </p:spPr>
        <p:txBody>
          <a:bodyPr/>
          <a:lstStyle/>
          <a:p>
            <a:pPr eaLnBrk="1" hangingPunct="1"/>
            <a:r>
              <a:rPr lang="en-US" smtClean="0"/>
              <a:t>THANK YOU!</a:t>
            </a:r>
            <a:br>
              <a:rPr lang="en-US" smtClean="0"/>
            </a:b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457200" y="274638"/>
            <a:ext cx="8229600" cy="5973762"/>
          </a:xfrm>
        </p:spPr>
        <p:txBody>
          <a:bodyPr/>
          <a:lstStyle/>
          <a:p>
            <a:r>
              <a:rPr lang="en-US" smtClean="0"/>
              <a:t>Additional slides not used in presentation</a:t>
            </a:r>
            <a:br>
              <a:rPr lang="en-US" smtClean="0"/>
            </a:br>
            <a:endParaRPr lang="en-US" smtClean="0"/>
          </a:p>
        </p:txBody>
      </p:sp>
      <p:sp>
        <p:nvSpPr>
          <p:cNvPr id="139266" name="Footer Placeholder 2"/>
          <p:cNvSpPr>
            <a:spLocks noGrp="1"/>
          </p:cNvSpPr>
          <p:nvPr>
            <p:ph type="ftr" sz="quarter" idx="11"/>
          </p:nvPr>
        </p:nvSpPr>
        <p:spPr>
          <a:noFill/>
        </p:spPr>
        <p:txBody>
          <a:bodyPr/>
          <a:lstStyle/>
          <a:p>
            <a:r>
              <a:rPr lang="en-US" smtClean="0">
                <a:cs typeface="Arial" charset="0"/>
              </a:rPr>
              <a:t> </a:t>
            </a:r>
            <a:endParaRPr lang="en-US" sz="3200" smtClean="0">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Footer Placeholder 3"/>
          <p:cNvSpPr>
            <a:spLocks noGrp="1"/>
          </p:cNvSpPr>
          <p:nvPr>
            <p:ph type="ftr" sz="quarter" idx="11"/>
          </p:nvPr>
        </p:nvSpPr>
        <p:spPr>
          <a:noFill/>
        </p:spPr>
        <p:txBody>
          <a:bodyPr/>
          <a:lstStyle/>
          <a:p>
            <a:r>
              <a:rPr lang="en-US" smtClean="0">
                <a:cs typeface="Arial" charset="0"/>
              </a:rPr>
              <a:t>                    </a:t>
            </a:r>
            <a:r>
              <a:rPr lang="en-US" sz="3200" smtClean="0">
                <a:solidFill>
                  <a:schemeClr val="tx2"/>
                </a:solidFill>
                <a:cs typeface="Arial" charset="0"/>
              </a:rPr>
              <a:t>IBS</a:t>
            </a:r>
            <a:endParaRPr lang="en-US" sz="3200" smtClean="0">
              <a:cs typeface="Arial" charset="0"/>
            </a:endParaRPr>
          </a:p>
        </p:txBody>
      </p:sp>
      <p:sp>
        <p:nvSpPr>
          <p:cNvPr id="140290" name="Rectangle 2"/>
          <p:cNvSpPr>
            <a:spLocks noGrp="1" noChangeArrowheads="1"/>
          </p:cNvSpPr>
          <p:nvPr>
            <p:ph type="title"/>
          </p:nvPr>
        </p:nvSpPr>
        <p:spPr>
          <a:xfrm>
            <a:off x="0" y="2514600"/>
            <a:ext cx="2438400" cy="1143000"/>
          </a:xfrm>
        </p:spPr>
        <p:txBody>
          <a:bodyPr/>
          <a:lstStyle/>
          <a:p>
            <a:pPr eaLnBrk="1" hangingPunct="1"/>
            <a:r>
              <a:rPr lang="en-US" sz="4000" smtClean="0"/>
              <a:t>Arsenic</a:t>
            </a:r>
            <a:br>
              <a:rPr lang="en-US" sz="4000" smtClean="0"/>
            </a:br>
            <a:r>
              <a:rPr lang="en-US" sz="4000" smtClean="0"/>
              <a:t>in </a:t>
            </a:r>
            <a:br>
              <a:rPr lang="en-US" sz="4000" smtClean="0"/>
            </a:br>
            <a:r>
              <a:rPr lang="en-US" sz="4000" smtClean="0"/>
              <a:t>Tube-wells</a:t>
            </a:r>
          </a:p>
        </p:txBody>
      </p:sp>
      <p:pic>
        <p:nvPicPr>
          <p:cNvPr id="140291" name="Picture 3"/>
          <p:cNvPicPr>
            <a:picLocks noChangeAspect="1" noChangeArrowheads="1"/>
          </p:cNvPicPr>
          <p:nvPr/>
        </p:nvPicPr>
        <p:blipFill>
          <a:blip r:embed="rId2"/>
          <a:srcRect/>
          <a:stretch>
            <a:fillRect/>
          </a:stretch>
        </p:blipFill>
        <p:spPr bwMode="auto">
          <a:xfrm>
            <a:off x="2600325" y="0"/>
            <a:ext cx="65436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3154363"/>
          </a:xfrm>
        </p:spPr>
        <p:txBody>
          <a:bodyPr/>
          <a:lstStyle/>
          <a:p>
            <a:r>
              <a:rPr lang="en-US" sz="3600" smtClean="0">
                <a:solidFill>
                  <a:schemeClr val="tx1"/>
                </a:solidFill>
              </a:rPr>
              <a:t>Focus of Workshop</a:t>
            </a:r>
            <a:br>
              <a:rPr lang="en-US" sz="3600" smtClean="0">
                <a:solidFill>
                  <a:schemeClr val="tx1"/>
                </a:solidFill>
              </a:rPr>
            </a:br>
            <a:r>
              <a:rPr lang="en-US" sz="3600" smtClean="0">
                <a:solidFill>
                  <a:srgbClr val="FFFF00"/>
                </a:solidFill>
              </a:rPr>
              <a:t>Your advice in formulating analyses of w</a:t>
            </a:r>
            <a:r>
              <a:rPr lang="en-US" sz="3600" smtClean="0"/>
              <a:t>omen’s economic and social empowerment </a:t>
            </a:r>
            <a:r>
              <a:rPr lang="en-US" smtClean="0"/>
              <a:t/>
            </a:r>
            <a:br>
              <a:rPr lang="en-US" smtClean="0"/>
            </a:br>
            <a:endParaRPr lang="en-US" smtClean="0"/>
          </a:p>
        </p:txBody>
      </p:sp>
      <p:sp>
        <p:nvSpPr>
          <p:cNvPr id="3" name="Content Placeholder 2"/>
          <p:cNvSpPr>
            <a:spLocks noGrp="1"/>
          </p:cNvSpPr>
          <p:nvPr>
            <p:ph idx="1"/>
          </p:nvPr>
        </p:nvSpPr>
        <p:spPr>
          <a:xfrm>
            <a:off x="381000" y="2209800"/>
            <a:ext cx="8458200" cy="4114800"/>
          </a:xfrm>
        </p:spPr>
        <p:txBody>
          <a:bodyPr/>
          <a:lstStyle/>
          <a:p>
            <a:pPr>
              <a:defRPr/>
            </a:pPr>
            <a:endParaRPr lang="en-US" sz="2400" dirty="0" smtClean="0"/>
          </a:p>
          <a:p>
            <a:pPr>
              <a:defRPr/>
            </a:pPr>
            <a:r>
              <a:rPr lang="en-US" sz="2800" dirty="0" smtClean="0"/>
              <a:t>Analyses need to be responsive to interests and needs of, in addition to researchers, </a:t>
            </a:r>
          </a:p>
          <a:p>
            <a:pPr lvl="1">
              <a:defRPr/>
            </a:pPr>
            <a:r>
              <a:rPr lang="en-US" dirty="0" smtClean="0"/>
              <a:t>policy makers</a:t>
            </a:r>
          </a:p>
          <a:p>
            <a:pPr lvl="1">
              <a:defRPr/>
            </a:pPr>
            <a:r>
              <a:rPr lang="en-US" dirty="0" smtClean="0"/>
              <a:t>program implementers, whether government or NGO’s</a:t>
            </a:r>
          </a:p>
          <a:p>
            <a:pPr lvl="1">
              <a:defRPr/>
            </a:pPr>
            <a:r>
              <a:rPr lang="en-US" dirty="0" smtClean="0"/>
              <a:t>donors who contributed funding for the original programs</a:t>
            </a:r>
          </a:p>
          <a:p>
            <a:pPr lvl="1">
              <a:defRPr/>
            </a:pPr>
            <a:endParaRPr lang="en-US" sz="1100" dirty="0" smtClean="0"/>
          </a:p>
          <a:p>
            <a:pPr>
              <a:defRPr/>
            </a:pPr>
            <a:r>
              <a:rPr lang="en-US" sz="2800" dirty="0" smtClean="0"/>
              <a:t>We ask your advice in formulating these analyses</a:t>
            </a:r>
            <a:endParaRPr lang="en-US" sz="2800" dirty="0"/>
          </a:p>
          <a:p>
            <a:pPr marL="0" indent="0">
              <a:buFontTx/>
              <a:buNone/>
              <a:defRPr/>
            </a:pPr>
            <a:endParaRPr lang="en-US" sz="2400" dirty="0"/>
          </a:p>
        </p:txBody>
      </p:sp>
      <p:sp>
        <p:nvSpPr>
          <p:cNvPr id="23555"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457200" y="609600"/>
            <a:ext cx="8229600" cy="1143000"/>
          </a:xfrm>
        </p:spPr>
        <p:txBody>
          <a:bodyPr/>
          <a:lstStyle/>
          <a:p>
            <a:pPr eaLnBrk="1" hangingPunct="1"/>
            <a:r>
              <a:rPr lang="en-US" sz="4000" b="1" smtClean="0"/>
              <a:t>Mortality of children age 1-4 related to sex composition of older sibling set</a:t>
            </a:r>
          </a:p>
        </p:txBody>
      </p:sp>
      <p:sp>
        <p:nvSpPr>
          <p:cNvPr id="141314" name="Rectangle 3"/>
          <p:cNvSpPr>
            <a:spLocks noGrp="1" noChangeArrowheads="1"/>
          </p:cNvSpPr>
          <p:nvPr>
            <p:ph type="body" idx="1"/>
          </p:nvPr>
        </p:nvSpPr>
        <p:spPr>
          <a:xfrm>
            <a:off x="457200" y="2362200"/>
            <a:ext cx="8229600" cy="5105400"/>
          </a:xfrm>
        </p:spPr>
        <p:txBody>
          <a:bodyPr/>
          <a:lstStyle/>
          <a:p>
            <a:pPr eaLnBrk="1" hangingPunct="1">
              <a:buFontTx/>
              <a:buNone/>
            </a:pPr>
            <a:r>
              <a:rPr lang="en-US" smtClean="0"/>
              <a:t>Child survival in Matlab for children born 1982-83 </a:t>
            </a:r>
          </a:p>
          <a:p>
            <a:pPr lvl="1" eaLnBrk="1" hangingPunct="1"/>
            <a:r>
              <a:rPr lang="en-US" smtClean="0"/>
              <a:t>Girls with at least one older sister had mortality odds double those of children at lowest risk of dying</a:t>
            </a:r>
          </a:p>
          <a:p>
            <a:pPr lvl="1" eaLnBrk="1" hangingPunct="1"/>
            <a:r>
              <a:rPr lang="en-US" smtClean="0"/>
              <a:t>Boys with at least 2 older brothers had mortality odds 45% higher than those of children at lowest risk</a:t>
            </a:r>
          </a:p>
          <a:p>
            <a:pPr lvl="1" eaLnBrk="1" hangingPunct="1">
              <a:buFontTx/>
              <a:buNone/>
            </a:pPr>
            <a:r>
              <a:rPr lang="en-US" smtClean="0"/>
              <a:t>					</a:t>
            </a:r>
            <a:r>
              <a:rPr lang="en-US" sz="2000" smtClean="0"/>
              <a:t>Muhuri and Menken (1997)</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4" name="Footer Placeholder 4"/>
          <p:cNvSpPr>
            <a:spLocks noGrp="1"/>
          </p:cNvSpPr>
          <p:nvPr>
            <p:ph type="ftr" sz="quarter" idx="11"/>
          </p:nvPr>
        </p:nvSpPr>
        <p:spPr>
          <a:noFill/>
        </p:spPr>
        <p:txBody>
          <a:bodyPr/>
          <a:lstStyle/>
          <a:p>
            <a:r>
              <a:rPr lang="en-US" smtClean="0">
                <a:cs typeface="Arial" charset="0"/>
              </a:rPr>
              <a:t>                    </a:t>
            </a:r>
            <a:r>
              <a:rPr lang="en-US" sz="3200" smtClean="0">
                <a:solidFill>
                  <a:schemeClr val="tx2"/>
                </a:solidFill>
                <a:cs typeface="Arial" charset="0"/>
              </a:rPr>
              <a:t>IBS</a:t>
            </a:r>
            <a:endParaRPr lang="en-US" sz="3200" smtClean="0">
              <a:cs typeface="Arial" charset="0"/>
            </a:endParaRPr>
          </a:p>
        </p:txBody>
      </p:sp>
      <p:sp>
        <p:nvSpPr>
          <p:cNvPr id="109575" name="Rectangle 2"/>
          <p:cNvSpPr>
            <a:spLocks noGrp="1" noChangeArrowheads="1"/>
          </p:cNvSpPr>
          <p:nvPr>
            <p:ph type="title"/>
          </p:nvPr>
        </p:nvSpPr>
        <p:spPr>
          <a:xfrm>
            <a:off x="228600" y="609600"/>
            <a:ext cx="8915400" cy="1143000"/>
          </a:xfrm>
        </p:spPr>
        <p:txBody>
          <a:bodyPr/>
          <a:lstStyle/>
          <a:p>
            <a:pPr eaLnBrk="1" hangingPunct="1"/>
            <a:r>
              <a:rPr lang="en-US" sz="4000" b="1" smtClean="0"/>
              <a:t>Relative odds of dying by family composition and gender: </a:t>
            </a:r>
            <a:br>
              <a:rPr lang="en-US" sz="4000" b="1" smtClean="0"/>
            </a:br>
            <a:r>
              <a:rPr lang="en-US" sz="4000" b="1" smtClean="0"/>
              <a:t>Matlab children 1-4 born 1982-83</a:t>
            </a:r>
          </a:p>
        </p:txBody>
      </p:sp>
      <p:graphicFrame>
        <p:nvGraphicFramePr>
          <p:cNvPr id="109573" name="Object 5"/>
          <p:cNvGraphicFramePr>
            <a:graphicFrameLocks noGrp="1" noChangeAspect="1"/>
          </p:cNvGraphicFramePr>
          <p:nvPr>
            <p:ph type="chart" idx="1"/>
          </p:nvPr>
        </p:nvGraphicFramePr>
        <p:xfrm>
          <a:off x="762000" y="2209800"/>
          <a:ext cx="7770813" cy="4114800"/>
        </p:xfrm>
        <a:graphic>
          <a:graphicData uri="http://schemas.openxmlformats.org/presentationml/2006/ole">
            <p:oleObj spid="_x0000_s109573" name="Chart" r:id="rId3" imgW="7761960" imgH="4105080" progId="MSGraph.Chart.8">
              <p:embed followColorScheme="full"/>
            </p:oleObj>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457200" y="533400"/>
            <a:ext cx="8229600" cy="1143000"/>
          </a:xfrm>
        </p:spPr>
        <p:txBody>
          <a:bodyPr/>
          <a:lstStyle/>
          <a:p>
            <a:pPr eaLnBrk="1" hangingPunct="1"/>
            <a:endParaRPr lang="en-US" smtClean="0"/>
          </a:p>
        </p:txBody>
      </p:sp>
      <p:sp>
        <p:nvSpPr>
          <p:cNvPr id="144386" name="Rectangle 3"/>
          <p:cNvSpPr>
            <a:spLocks noGrp="1" noChangeArrowheads="1"/>
          </p:cNvSpPr>
          <p:nvPr>
            <p:ph type="body" idx="1"/>
          </p:nvPr>
        </p:nvSpPr>
        <p:spPr>
          <a:xfrm>
            <a:off x="0" y="990600"/>
            <a:ext cx="9144000" cy="6553200"/>
          </a:xfrm>
        </p:spPr>
        <p:txBody>
          <a:bodyPr/>
          <a:lstStyle/>
          <a:p>
            <a:pPr eaLnBrk="1" hangingPunct="1">
              <a:buFontTx/>
              <a:buNone/>
            </a:pPr>
            <a:r>
              <a:rPr lang="en-US" smtClean="0"/>
              <a:t>   “In a situation of scarce resources, parents may be forced to allocate … resources… differentially, and a system of preferential treatment may develop…. resources that affect child survival appear to go to one girl and two boys in the family. The preference pattern appears invariant over all other variables [included]”</a:t>
            </a:r>
          </a:p>
          <a:p>
            <a:pPr lvl="1" eaLnBrk="1" hangingPunct="1">
              <a:buFontTx/>
              <a:buNone/>
            </a:pPr>
            <a:r>
              <a:rPr lang="en-US" sz="2000" smtClean="0"/>
              <a:t>			</a:t>
            </a:r>
            <a:r>
              <a:rPr lang="en-US" sz="2400" smtClean="0"/>
              <a:t>	 (Muhuri and Menken 1997)</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145410" name="Rectangle 2"/>
          <p:cNvSpPr>
            <a:spLocks noGrp="1" noChangeArrowheads="1"/>
          </p:cNvSpPr>
          <p:nvPr>
            <p:ph type="title"/>
          </p:nvPr>
        </p:nvSpPr>
        <p:spPr/>
        <p:txBody>
          <a:bodyPr/>
          <a:lstStyle/>
          <a:p>
            <a:pPr eaLnBrk="1" hangingPunct="1"/>
            <a:endParaRPr lang="en-US" smtClean="0"/>
          </a:p>
        </p:txBody>
      </p:sp>
      <p:sp>
        <p:nvSpPr>
          <p:cNvPr id="145411" name="Rectangle 3"/>
          <p:cNvSpPr>
            <a:spLocks noGrp="1" noChangeArrowheads="1"/>
          </p:cNvSpPr>
          <p:nvPr>
            <p:ph type="body" idx="1"/>
          </p:nvPr>
        </p:nvSpPr>
        <p:spPr>
          <a:xfrm>
            <a:off x="457200" y="1066800"/>
            <a:ext cx="8229600" cy="5257800"/>
          </a:xfrm>
        </p:spPr>
        <p:txBody>
          <a:bodyPr/>
          <a:lstStyle/>
          <a:p>
            <a:pPr eaLnBrk="1" hangingPunct="1"/>
            <a:r>
              <a:rPr lang="en-US" smtClean="0"/>
              <a:t>These results also suggest that there was, in Matlab, a deep-rooted set of preferences about children that contradicted notions of desire for large numbers - of either sons or daughters. These preferences may have fostered acceptance of family planning services when they were offered in a way that was acceptable to families in rural Bangladesh.</a:t>
            </a:r>
            <a:r>
              <a:rPr lang="en-US" sz="2000" smtClean="0"/>
              <a:t> (Muhuri and Menken 1997)</a:t>
            </a:r>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fontAlgn="auto" hangingPunct="1">
              <a:spcAft>
                <a:spcPts val="0"/>
              </a:spcAft>
              <a:defRPr/>
            </a:pPr>
            <a:r>
              <a:rPr lang="en-US" b="1" dirty="0" smtClean="0">
                <a:solidFill>
                  <a:schemeClr val="tx2">
                    <a:satMod val="200000"/>
                  </a:schemeClr>
                </a:solidFill>
              </a:rPr>
              <a:t>Embankment</a:t>
            </a:r>
            <a:endParaRPr lang="en-US" b="1" dirty="0">
              <a:solidFill>
                <a:schemeClr val="tx2">
                  <a:satMod val="200000"/>
                </a:schemeClr>
              </a:solidFill>
            </a:endParaRPr>
          </a:p>
        </p:txBody>
      </p:sp>
      <p:sp>
        <p:nvSpPr>
          <p:cNvPr id="146434" name="Text Placeholder 4"/>
          <p:cNvSpPr>
            <a:spLocks noGrp="1"/>
          </p:cNvSpPr>
          <p:nvPr>
            <p:ph type="body" sz="half" idx="1"/>
          </p:nvPr>
        </p:nvSpPr>
        <p:spPr/>
        <p:txBody>
          <a:bodyPr/>
          <a:lstStyle/>
          <a:p>
            <a:endParaRPr lang="en-US" smtClean="0"/>
          </a:p>
        </p:txBody>
      </p:sp>
      <p:pic>
        <p:nvPicPr>
          <p:cNvPr id="146435" name="Picture 2" descr="DSCN0319"/>
          <p:cNvPicPr>
            <a:picLocks noGrp="1" noChangeAspect="1" noChangeArrowheads="1"/>
          </p:cNvPicPr>
          <p:nvPr>
            <p:ph sz="half" idx="2"/>
          </p:nvPr>
        </p:nvPicPr>
        <p:blipFill>
          <a:blip r:embed="rId3"/>
          <a:srcRect/>
          <a:stretch>
            <a:fillRect/>
          </a:stretch>
        </p:blipFill>
        <p:spPr>
          <a:xfrm>
            <a:off x="4648200" y="2352675"/>
            <a:ext cx="4038600" cy="3021013"/>
          </a:xfrm>
        </p:spPr>
      </p:pic>
      <p:sp>
        <p:nvSpPr>
          <p:cNvPr id="3078" name="Text Box 6"/>
          <p:cNvSpPr txBox="1">
            <a:spLocks noChangeArrowheads="1"/>
          </p:cNvSpPr>
          <p:nvPr/>
        </p:nvSpPr>
        <p:spPr bwMode="auto">
          <a:xfrm>
            <a:off x="533400" y="1143000"/>
            <a:ext cx="4038600" cy="5048250"/>
          </a:xfrm>
          <a:prstGeom prst="rect">
            <a:avLst/>
          </a:prstGeom>
          <a:noFill/>
          <a:ln w="9525">
            <a:noFill/>
            <a:miter lim="800000"/>
            <a:headEnd/>
            <a:tailEnd/>
          </a:ln>
          <a:effectLst/>
        </p:spPr>
        <p:txBody>
          <a:bodyPr>
            <a:spAutoFit/>
          </a:bodyPr>
          <a:lstStyle/>
          <a:p>
            <a:pPr>
              <a:spcBef>
                <a:spcPct val="50000"/>
              </a:spcBef>
              <a:defRPr/>
            </a:pPr>
            <a:endParaRPr lang="en-US" sz="2200" dirty="0">
              <a:latin typeface="+mn-lt"/>
              <a:cs typeface="+mn-cs"/>
            </a:endParaRPr>
          </a:p>
          <a:p>
            <a:pPr>
              <a:spcBef>
                <a:spcPct val="50000"/>
              </a:spcBef>
              <a:defRPr/>
            </a:pPr>
            <a:r>
              <a:rPr lang="en-US" sz="2400" dirty="0">
                <a:latin typeface="+mn-lt"/>
                <a:cs typeface="+mn-cs"/>
              </a:rPr>
              <a:t>65 </a:t>
            </a:r>
            <a:r>
              <a:rPr lang="en-US" sz="2400" dirty="0">
                <a:latin typeface="+mn-lt"/>
                <a:cs typeface="+mn-cs"/>
              </a:rPr>
              <a:t>km earthen barrier </a:t>
            </a:r>
            <a:r>
              <a:rPr lang="en-US" sz="2400" dirty="0">
                <a:latin typeface="+mn-lt"/>
                <a:cs typeface="+mn-cs"/>
              </a:rPr>
              <a:t>protects </a:t>
            </a:r>
            <a:r>
              <a:rPr lang="en-US" sz="2400" dirty="0">
                <a:latin typeface="+mn-lt"/>
                <a:cs typeface="+mn-cs"/>
              </a:rPr>
              <a:t>villages on NW side of </a:t>
            </a:r>
            <a:r>
              <a:rPr lang="en-US" sz="2400" dirty="0" err="1">
                <a:latin typeface="+mn-lt"/>
                <a:cs typeface="+mn-cs"/>
              </a:rPr>
              <a:t>Dhonnagoda</a:t>
            </a:r>
            <a:r>
              <a:rPr lang="en-US" sz="2400" dirty="0">
                <a:latin typeface="+mn-lt"/>
                <a:cs typeface="+mn-cs"/>
              </a:rPr>
              <a:t> River from seasonal flooding </a:t>
            </a:r>
            <a:endParaRPr lang="en-US" sz="2400" dirty="0">
              <a:latin typeface="+mn-lt"/>
              <a:cs typeface="+mn-cs"/>
            </a:endParaRPr>
          </a:p>
          <a:p>
            <a:pPr>
              <a:spcBef>
                <a:spcPct val="50000"/>
              </a:spcBef>
              <a:defRPr/>
            </a:pPr>
            <a:r>
              <a:rPr lang="en-US" sz="2400" dirty="0">
                <a:latin typeface="+mn-lt"/>
                <a:cs typeface="+mn-cs"/>
              </a:rPr>
              <a:t>Includes </a:t>
            </a:r>
            <a:r>
              <a:rPr lang="en-US" sz="2400" dirty="0">
                <a:latin typeface="+mn-lt"/>
                <a:cs typeface="+mn-cs"/>
              </a:rPr>
              <a:t>220 km of irrigation canal, 125 km of drainage </a:t>
            </a:r>
            <a:r>
              <a:rPr lang="en-US" sz="2400" dirty="0">
                <a:latin typeface="+mn-lt"/>
                <a:cs typeface="+mn-cs"/>
              </a:rPr>
              <a:t>channel</a:t>
            </a:r>
            <a:endParaRPr lang="en-US" sz="2400" dirty="0">
              <a:latin typeface="+mn-lt"/>
              <a:cs typeface="+mn-cs"/>
            </a:endParaRPr>
          </a:p>
          <a:p>
            <a:pPr>
              <a:spcBef>
                <a:spcPct val="50000"/>
              </a:spcBef>
              <a:defRPr/>
            </a:pPr>
            <a:r>
              <a:rPr lang="en-US" sz="2400" dirty="0">
                <a:latin typeface="+mn-lt"/>
                <a:cs typeface="+mn-cs"/>
              </a:rPr>
              <a:t>“Natural experiment” </a:t>
            </a:r>
            <a:r>
              <a:rPr lang="en-US" sz="2400" dirty="0">
                <a:latin typeface="+mn-lt"/>
                <a:cs typeface="+mn-cs"/>
              </a:rPr>
              <a:t>in that </a:t>
            </a:r>
            <a:r>
              <a:rPr lang="en-US" sz="2400" dirty="0">
                <a:latin typeface="+mn-lt"/>
                <a:cs typeface="+mn-cs"/>
              </a:rPr>
              <a:t>households were not formally assigned to treatment and control</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a:xfrm>
            <a:off x="-1371600" y="381000"/>
            <a:ext cx="8229600" cy="1143000"/>
          </a:xfrm>
        </p:spPr>
        <p:txBody>
          <a:bodyPr/>
          <a:lstStyle/>
          <a:p>
            <a:r>
              <a:rPr lang="en-US" smtClean="0"/>
              <a:t>CHWs at work     </a:t>
            </a:r>
          </a:p>
        </p:txBody>
      </p:sp>
      <p:pic>
        <p:nvPicPr>
          <p:cNvPr id="148482" name="Picture 4" descr="C:\projects\media\My Pictures\2007\dhaka\Picture3.jpg"/>
          <p:cNvPicPr>
            <a:picLocks noChangeAspect="1" noChangeArrowheads="1"/>
          </p:cNvPicPr>
          <p:nvPr/>
        </p:nvPicPr>
        <p:blipFill>
          <a:blip r:embed="rId3"/>
          <a:srcRect/>
          <a:stretch>
            <a:fillRect/>
          </a:stretch>
        </p:blipFill>
        <p:spPr bwMode="auto">
          <a:xfrm>
            <a:off x="304800" y="2362200"/>
            <a:ext cx="4876800" cy="3502025"/>
          </a:xfrm>
          <a:prstGeom prst="rect">
            <a:avLst/>
          </a:prstGeom>
          <a:noFill/>
          <a:ln w="9525">
            <a:noFill/>
            <a:miter lim="800000"/>
            <a:headEnd/>
            <a:tailEnd/>
          </a:ln>
        </p:spPr>
      </p:pic>
      <p:pic>
        <p:nvPicPr>
          <p:cNvPr id="148483" name="Picture 2" descr="C:\projects\media\My Pictures\2007\dhaka\Picture5.jpg"/>
          <p:cNvPicPr>
            <a:picLocks noChangeAspect="1" noChangeArrowheads="1"/>
          </p:cNvPicPr>
          <p:nvPr/>
        </p:nvPicPr>
        <p:blipFill>
          <a:blip r:embed="rId4"/>
          <a:srcRect/>
          <a:stretch>
            <a:fillRect/>
          </a:stretch>
        </p:blipFill>
        <p:spPr bwMode="auto">
          <a:xfrm>
            <a:off x="5791200" y="2643188"/>
            <a:ext cx="2974975" cy="3986212"/>
          </a:xfrm>
          <a:prstGeom prst="rect">
            <a:avLst/>
          </a:prstGeom>
          <a:noFill/>
          <a:ln w="9525">
            <a:noFill/>
            <a:miter lim="800000"/>
            <a:headEnd/>
            <a:tailEnd/>
          </a:ln>
        </p:spPr>
      </p:pic>
      <p:pic>
        <p:nvPicPr>
          <p:cNvPr id="148484" name="Picture 2" descr="http://www.icddrb.org/images/matlab_chw2.jpg"/>
          <p:cNvPicPr>
            <a:picLocks noChangeAspect="1" noChangeArrowheads="1"/>
          </p:cNvPicPr>
          <p:nvPr/>
        </p:nvPicPr>
        <p:blipFill>
          <a:blip r:embed="rId5"/>
          <a:srcRect/>
          <a:stretch>
            <a:fillRect/>
          </a:stretch>
        </p:blipFill>
        <p:spPr bwMode="auto">
          <a:xfrm>
            <a:off x="5105400" y="609600"/>
            <a:ext cx="3429000" cy="241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r>
              <a:rPr lang="en-US" smtClean="0"/>
              <a:t>Key MCH/FP Services</a:t>
            </a:r>
          </a:p>
        </p:txBody>
      </p:sp>
      <p:sp>
        <p:nvSpPr>
          <p:cNvPr id="150530" name="Content Placeholder 2"/>
          <p:cNvSpPr>
            <a:spLocks noGrp="1"/>
          </p:cNvSpPr>
          <p:nvPr>
            <p:ph idx="1"/>
          </p:nvPr>
        </p:nvSpPr>
        <p:spPr/>
        <p:txBody>
          <a:bodyPr/>
          <a:lstStyle/>
          <a:p>
            <a:r>
              <a:rPr lang="en-US" smtClean="0"/>
              <a:t>Mothers </a:t>
            </a:r>
          </a:p>
          <a:p>
            <a:pPr lvl="1"/>
            <a:r>
              <a:rPr lang="en-US" smtClean="0"/>
              <a:t>In-home family planning services</a:t>
            </a:r>
          </a:p>
          <a:p>
            <a:pPr lvl="1"/>
            <a:r>
              <a:rPr lang="en-US" smtClean="0"/>
              <a:t>Antenatal care</a:t>
            </a:r>
          </a:p>
          <a:p>
            <a:pPr lvl="1"/>
            <a:r>
              <a:rPr lang="en-US" smtClean="0"/>
              <a:t>Tetanus toxoid</a:t>
            </a:r>
          </a:p>
          <a:p>
            <a:r>
              <a:rPr lang="en-US" smtClean="0"/>
              <a:t>Children</a:t>
            </a:r>
          </a:p>
          <a:p>
            <a:pPr lvl="1"/>
            <a:r>
              <a:rPr lang="en-US" smtClean="0"/>
              <a:t>Immunization (DPT,  measles, polio, BCG)</a:t>
            </a:r>
          </a:p>
          <a:p>
            <a:pPr lvl="1"/>
            <a:r>
              <a:rPr lang="en-US" smtClean="0"/>
              <a:t>Diarrhoeal outreach (incl. oral rehydration)</a:t>
            </a:r>
          </a:p>
          <a:p>
            <a:pPr lvl="1"/>
            <a:r>
              <a:rPr lang="en-US" smtClean="0"/>
              <a:t>Vitamin 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152578" name="Rectangle 2"/>
          <p:cNvSpPr>
            <a:spLocks noGrp="1" noChangeArrowheads="1"/>
          </p:cNvSpPr>
          <p:nvPr>
            <p:ph type="title"/>
          </p:nvPr>
        </p:nvSpPr>
        <p:spPr/>
        <p:txBody>
          <a:bodyPr/>
          <a:lstStyle/>
          <a:p>
            <a:pPr eaLnBrk="1" hangingPunct="1"/>
            <a:r>
              <a:rPr lang="en-US" sz="4000" b="1" smtClean="0"/>
              <a:t>Women’s survival in relation to their childbearing</a:t>
            </a:r>
          </a:p>
        </p:txBody>
      </p:sp>
      <p:sp>
        <p:nvSpPr>
          <p:cNvPr id="152579" name="Rectangle 3"/>
          <p:cNvSpPr>
            <a:spLocks noGrp="1" noChangeArrowheads="1"/>
          </p:cNvSpPr>
          <p:nvPr>
            <p:ph type="body" idx="1"/>
          </p:nvPr>
        </p:nvSpPr>
        <p:spPr>
          <a:xfrm>
            <a:off x="457200" y="1828800"/>
            <a:ext cx="8229600" cy="5029200"/>
          </a:xfrm>
        </p:spPr>
        <p:txBody>
          <a:bodyPr/>
          <a:lstStyle/>
          <a:p>
            <a:pPr eaLnBrk="1" hangingPunct="1">
              <a:lnSpc>
                <a:spcPct val="90000"/>
              </a:lnSpc>
              <a:buFontTx/>
              <a:buNone/>
            </a:pPr>
            <a:r>
              <a:rPr lang="en-US" sz="3600" smtClean="0"/>
              <a:t>20-year followup study 1976-1996 of DNFS women (comparison area) through the HDSS found survival </a:t>
            </a:r>
          </a:p>
          <a:p>
            <a:pPr eaLnBrk="1" hangingPunct="1">
              <a:lnSpc>
                <a:spcPct val="90000"/>
              </a:lnSpc>
              <a:buFontTx/>
              <a:buNone/>
            </a:pPr>
            <a:r>
              <a:rPr lang="en-US" sz="3600" b="1" smtClean="0">
                <a:ea typeface="Arial Unicode MS"/>
                <a:cs typeface="Arial Unicode MS"/>
              </a:rPr>
              <a:t>⇩</a:t>
            </a:r>
            <a:r>
              <a:rPr lang="en-US" sz="3600" smtClean="0"/>
              <a:t> Decreased with age – as expected</a:t>
            </a:r>
          </a:p>
          <a:p>
            <a:pPr eaLnBrk="1" hangingPunct="1">
              <a:lnSpc>
                <a:spcPct val="90000"/>
              </a:lnSpc>
              <a:buFontTx/>
              <a:buNone/>
            </a:pPr>
            <a:r>
              <a:rPr lang="en-US" sz="3600" b="1" smtClean="0">
                <a:ea typeface="Arial Unicode MS"/>
                <a:cs typeface="Arial Unicode MS"/>
              </a:rPr>
              <a:t>⇧</a:t>
            </a:r>
            <a:r>
              <a:rPr lang="en-US" sz="3600" smtClean="0"/>
              <a:t> Increased with education</a:t>
            </a:r>
          </a:p>
          <a:p>
            <a:pPr eaLnBrk="1" hangingPunct="1">
              <a:lnSpc>
                <a:spcPct val="90000"/>
              </a:lnSpc>
              <a:buFontTx/>
              <a:buNone/>
            </a:pPr>
            <a:r>
              <a:rPr lang="en-US" sz="3600" b="1" smtClean="0">
                <a:ea typeface="Arial Unicode MS"/>
                <a:cs typeface="Arial Unicode MS"/>
              </a:rPr>
              <a:t>⇧</a:t>
            </a:r>
            <a:r>
              <a:rPr lang="en-US" sz="3600" smtClean="0"/>
              <a:t> Increased with Body Mass Index </a:t>
            </a:r>
          </a:p>
          <a:p>
            <a:pPr lvl="2" eaLnBrk="1" hangingPunct="1">
              <a:lnSpc>
                <a:spcPct val="90000"/>
              </a:lnSpc>
            </a:pPr>
            <a:r>
              <a:rPr lang="en-US" sz="3600" smtClean="0">
                <a:solidFill>
                  <a:schemeClr val="accent1"/>
                </a:solidFill>
              </a:rPr>
              <a:t>BMI = weight/ (height)</a:t>
            </a:r>
            <a:r>
              <a:rPr lang="en-US" sz="3600" baseline="30000" smtClean="0">
                <a:solidFill>
                  <a:schemeClr val="accent1"/>
                </a:solidFill>
              </a:rPr>
              <a:t>2</a:t>
            </a:r>
          </a:p>
          <a:p>
            <a:pPr lvl="2" eaLnBrk="1" hangingPunct="1">
              <a:lnSpc>
                <a:spcPct val="90000"/>
              </a:lnSpc>
            </a:pPr>
            <a:r>
              <a:rPr lang="en-US" sz="3600" smtClean="0">
                <a:solidFill>
                  <a:schemeClr val="accent1"/>
                </a:solidFill>
              </a:rPr>
              <a:t>Measured in 1976</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Footer Placeholder 4"/>
          <p:cNvSpPr>
            <a:spLocks noGrp="1"/>
          </p:cNvSpPr>
          <p:nvPr>
            <p:ph type="ftr" sz="quarter" idx="11"/>
          </p:nvPr>
        </p:nvSpPr>
        <p:spPr>
          <a:noFill/>
        </p:spPr>
        <p:txBody>
          <a:bodyPr/>
          <a:lstStyle/>
          <a:p>
            <a:r>
              <a:rPr lang="en-US" sz="1800" smtClean="0">
                <a:cs typeface="Arial" charset="0"/>
              </a:rPr>
              <a:t>               </a:t>
            </a:r>
            <a:endParaRPr lang="en-US" smtClean="0">
              <a:cs typeface="Arial" charset="0"/>
            </a:endParaRPr>
          </a:p>
        </p:txBody>
      </p:sp>
      <p:sp>
        <p:nvSpPr>
          <p:cNvPr id="153602" name="Rectangle 2"/>
          <p:cNvSpPr>
            <a:spLocks noGrp="1" noChangeArrowheads="1"/>
          </p:cNvSpPr>
          <p:nvPr>
            <p:ph type="title"/>
          </p:nvPr>
        </p:nvSpPr>
        <p:spPr>
          <a:xfrm>
            <a:off x="533400" y="457200"/>
            <a:ext cx="8229600" cy="1143000"/>
          </a:xfrm>
        </p:spPr>
        <p:txBody>
          <a:bodyPr/>
          <a:lstStyle/>
          <a:p>
            <a:pPr eaLnBrk="1" hangingPunct="1"/>
            <a:r>
              <a:rPr lang="en-US" sz="4000" b="1" smtClean="0"/>
              <a:t>Women’s survival in relation to their childbearing</a:t>
            </a:r>
          </a:p>
        </p:txBody>
      </p:sp>
      <p:sp>
        <p:nvSpPr>
          <p:cNvPr id="153603" name="Rectangle 3"/>
          <p:cNvSpPr>
            <a:spLocks noGrp="1" noChangeArrowheads="1"/>
          </p:cNvSpPr>
          <p:nvPr>
            <p:ph type="body" idx="1"/>
          </p:nvPr>
        </p:nvSpPr>
        <p:spPr>
          <a:xfrm>
            <a:off x="609600" y="1905000"/>
            <a:ext cx="8229600" cy="4525963"/>
          </a:xfrm>
        </p:spPr>
        <p:txBody>
          <a:bodyPr/>
          <a:lstStyle/>
          <a:p>
            <a:pPr eaLnBrk="1" hangingPunct="1">
              <a:lnSpc>
                <a:spcPct val="90000"/>
              </a:lnSpc>
            </a:pPr>
            <a:r>
              <a:rPr lang="en-US" smtClean="0"/>
              <a:t>Women had increased risk of dying for a much longer time after a birth than previously thought - ~2-3 YEARS</a:t>
            </a:r>
          </a:p>
          <a:p>
            <a:pPr lvl="1" eaLnBrk="1" hangingPunct="1">
              <a:lnSpc>
                <a:spcPct val="90000"/>
              </a:lnSpc>
            </a:pPr>
            <a:r>
              <a:rPr lang="en-US" sz="3200" smtClean="0"/>
              <a:t>No other relationship with parity</a:t>
            </a:r>
          </a:p>
          <a:p>
            <a:pPr lvl="1" eaLnBrk="1" hangingPunct="1">
              <a:lnSpc>
                <a:spcPct val="90000"/>
              </a:lnSpc>
            </a:pPr>
            <a:r>
              <a:rPr lang="en-US" sz="3200" smtClean="0"/>
              <a:t>No relationship with rapidity of childbearing</a:t>
            </a:r>
          </a:p>
          <a:p>
            <a:pPr eaLnBrk="1" hangingPunct="1">
              <a:lnSpc>
                <a:spcPct val="90000"/>
              </a:lnSpc>
            </a:pPr>
            <a:r>
              <a:rPr lang="en-US" smtClean="0"/>
              <a:t>Effect of reducing live births from 7 to 3</a:t>
            </a:r>
          </a:p>
          <a:p>
            <a:pPr lvl="1" eaLnBrk="1" hangingPunct="1">
              <a:lnSpc>
                <a:spcPct val="90000"/>
              </a:lnSpc>
            </a:pPr>
            <a:r>
              <a:rPr lang="en-US" smtClean="0"/>
              <a:t>Of women who reached age 15, 25% fewer would die before age 50</a:t>
            </a:r>
          </a:p>
          <a:p>
            <a:pPr eaLnBrk="1" hangingPunct="1">
              <a:lnSpc>
                <a:spcPct val="90000"/>
              </a:lnSpc>
            </a:pPr>
            <a:endParaRPr lang="en-US" sz="3600" smtClean="0"/>
          </a:p>
          <a:p>
            <a:pPr eaLnBrk="1" hangingPunct="1">
              <a:lnSpc>
                <a:spcPct val="90000"/>
              </a:lnSpc>
            </a:pPr>
            <a:endParaRPr lang="en-US" sz="360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457200" y="762000"/>
            <a:ext cx="8229600" cy="1143000"/>
          </a:xfrm>
        </p:spPr>
        <p:txBody>
          <a:bodyPr/>
          <a:lstStyle/>
          <a:p>
            <a:pPr eaLnBrk="1" hangingPunct="1"/>
            <a:r>
              <a:rPr lang="en-US" sz="3200" b="1" smtClean="0"/>
              <a:t>Relative odds of dying in year, 1976-96: </a:t>
            </a:r>
            <a:br>
              <a:rPr lang="en-US" sz="3200" b="1" smtClean="0"/>
            </a:br>
            <a:r>
              <a:rPr lang="en-US" sz="3200" b="1" smtClean="0"/>
              <a:t>Matlab DNFS women under 50</a:t>
            </a:r>
            <a:br>
              <a:rPr lang="en-US" sz="3200" b="1" smtClean="0"/>
            </a:br>
            <a:r>
              <a:rPr lang="en-US" sz="3200" b="1" smtClean="0"/>
              <a:t>Recent birth: birth in this or previous 2 years</a:t>
            </a:r>
          </a:p>
        </p:txBody>
      </p:sp>
      <p:graphicFrame>
        <p:nvGraphicFramePr>
          <p:cNvPr id="7189" name="Object 21"/>
          <p:cNvGraphicFramePr>
            <a:graphicFrameLocks noGrp="1" noChangeAspect="1"/>
          </p:cNvGraphicFramePr>
          <p:nvPr>
            <p:ph type="chart" idx="1"/>
          </p:nvPr>
        </p:nvGraphicFramePr>
        <p:xfrm>
          <a:off x="457200" y="2332038"/>
          <a:ext cx="8228013" cy="4525962"/>
        </p:xfrm>
        <a:graphic>
          <a:graphicData uri="http://schemas.openxmlformats.org/presentationml/2006/ole">
            <p:oleObj spid="_x0000_s7189" name="Chart" r:id="rId3" imgW="7761960" imgH="4105080" progId="MSGraph.Chart.8">
              <p:embed followColorScheme="full"/>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Outline of presentation</a:t>
            </a:r>
          </a:p>
        </p:txBody>
      </p:sp>
      <p:sp>
        <p:nvSpPr>
          <p:cNvPr id="3" name="Content Placeholder 2"/>
          <p:cNvSpPr>
            <a:spLocks noGrp="1"/>
          </p:cNvSpPr>
          <p:nvPr>
            <p:ph idx="1"/>
          </p:nvPr>
        </p:nvSpPr>
        <p:spPr/>
        <p:txBody>
          <a:bodyPr/>
          <a:lstStyle/>
          <a:p>
            <a:pPr>
              <a:defRPr/>
            </a:pPr>
            <a:r>
              <a:rPr lang="en-US" dirty="0" smtClean="0"/>
              <a:t>1. Description of MCH-FP program</a:t>
            </a:r>
          </a:p>
          <a:p>
            <a:pPr>
              <a:defRPr/>
            </a:pPr>
            <a:r>
              <a:rPr lang="en-US" dirty="0" smtClean="0"/>
              <a:t>2. Data – available and to be collected</a:t>
            </a:r>
          </a:p>
          <a:p>
            <a:pPr>
              <a:defRPr/>
            </a:pPr>
            <a:r>
              <a:rPr lang="en-US" dirty="0" smtClean="0"/>
              <a:t>3. Intermediate results – 1996</a:t>
            </a:r>
          </a:p>
          <a:p>
            <a:pPr>
              <a:defRPr/>
            </a:pPr>
            <a:r>
              <a:rPr lang="en-US" dirty="0"/>
              <a:t>4</a:t>
            </a:r>
            <a:r>
              <a:rPr lang="en-US" dirty="0" smtClean="0"/>
              <a:t>. Long-term outcomes to be considered</a:t>
            </a:r>
          </a:p>
          <a:p>
            <a:pPr>
              <a:defRPr/>
            </a:pPr>
            <a:r>
              <a:rPr lang="en-US" dirty="0"/>
              <a:t>5</a:t>
            </a:r>
            <a:r>
              <a:rPr lang="en-US" dirty="0" smtClean="0"/>
              <a:t>. Possible pathways through which MCH-FP may influence economic and social empowerment</a:t>
            </a:r>
          </a:p>
          <a:p>
            <a:pPr>
              <a:defRPr/>
            </a:pPr>
            <a:r>
              <a:rPr lang="en-US" dirty="0"/>
              <a:t>6</a:t>
            </a:r>
            <a:r>
              <a:rPr lang="en-US" dirty="0" smtClean="0"/>
              <a:t>. Suggested topics for discussion</a:t>
            </a:r>
            <a:endParaRPr lang="en-US" dirty="0"/>
          </a:p>
          <a:p>
            <a:pPr marL="0" indent="0">
              <a:buFontTx/>
              <a:buNone/>
              <a:defRPr/>
            </a:pPr>
            <a:endParaRPr lang="en-US" dirty="0"/>
          </a:p>
        </p:txBody>
      </p:sp>
      <p:sp>
        <p:nvSpPr>
          <p:cNvPr id="24579"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5" name="Rectangle 2"/>
          <p:cNvSpPr>
            <a:spLocks noGrp="1" noChangeArrowheads="1"/>
          </p:cNvSpPr>
          <p:nvPr>
            <p:ph type="title"/>
          </p:nvPr>
        </p:nvSpPr>
        <p:spPr>
          <a:xfrm>
            <a:off x="381000" y="304800"/>
            <a:ext cx="8229600" cy="1676400"/>
          </a:xfrm>
        </p:spPr>
        <p:txBody>
          <a:bodyPr/>
          <a:lstStyle/>
          <a:p>
            <a:pPr eaLnBrk="1" hangingPunct="1"/>
            <a:r>
              <a:rPr lang="en-US" sz="3600" b="1" smtClean="0"/>
              <a:t>Acting on Preferences</a:t>
            </a:r>
            <a:br>
              <a:rPr lang="en-US" sz="3600" b="1" smtClean="0"/>
            </a:br>
            <a:r>
              <a:rPr lang="en-US" sz="3600" b="1" smtClean="0"/>
              <a:t>Relative Odds of Progressing </a:t>
            </a:r>
            <a:br>
              <a:rPr lang="en-US" sz="3600" b="1" smtClean="0"/>
            </a:br>
            <a:r>
              <a:rPr lang="en-US" sz="3600" b="1" smtClean="0"/>
              <a:t>Parity 3 to 4: BDHS &amp; MHSS</a:t>
            </a:r>
          </a:p>
        </p:txBody>
      </p:sp>
      <p:sp>
        <p:nvSpPr>
          <p:cNvPr id="13336" name="Rectangle 3"/>
          <p:cNvSpPr>
            <a:spLocks noGrp="1" noChangeArrowheads="1"/>
          </p:cNvSpPr>
          <p:nvPr>
            <p:ph type="body" sz="half" idx="1"/>
          </p:nvPr>
        </p:nvSpPr>
        <p:spPr>
          <a:xfrm>
            <a:off x="0" y="1752600"/>
            <a:ext cx="3200400" cy="5105400"/>
          </a:xfrm>
        </p:spPr>
        <p:txBody>
          <a:bodyPr/>
          <a:lstStyle/>
          <a:p>
            <a:pPr eaLnBrk="1" hangingPunct="1"/>
            <a:endParaRPr lang="en-US" sz="2800" smtClean="0"/>
          </a:p>
          <a:p>
            <a:pPr eaLnBrk="1" hangingPunct="1"/>
            <a:r>
              <a:rPr lang="en-US" sz="3000" smtClean="0"/>
              <a:t>After 1994, women who had 2 boys and 1 girl had significantly lower odds of progressing to parity 4</a:t>
            </a:r>
          </a:p>
        </p:txBody>
      </p:sp>
      <p:graphicFrame>
        <p:nvGraphicFramePr>
          <p:cNvPr id="13334" name="Object 22"/>
          <p:cNvGraphicFramePr>
            <a:graphicFrameLocks noGrp="1" noChangeAspect="1"/>
          </p:cNvGraphicFramePr>
          <p:nvPr>
            <p:ph sz="half" idx="2"/>
          </p:nvPr>
        </p:nvGraphicFramePr>
        <p:xfrm>
          <a:off x="2971800" y="1676400"/>
          <a:ext cx="5870575" cy="5400675"/>
        </p:xfrm>
        <a:graphic>
          <a:graphicData uri="http://schemas.openxmlformats.org/presentationml/2006/ole">
            <p:oleObj spid="_x0000_s13334" name="Chart" r:id="rId3" imgW="4022640" imgH="4525560" progId="MSGraph.Chart.8">
              <p:embed followColorScheme="full"/>
            </p:oleObj>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Rectangle 2"/>
          <p:cNvSpPr>
            <a:spLocks noGrp="1" noChangeArrowheads="1"/>
          </p:cNvSpPr>
          <p:nvPr>
            <p:ph type="title"/>
          </p:nvPr>
        </p:nvSpPr>
        <p:spPr>
          <a:xfrm>
            <a:off x="457200" y="609600"/>
            <a:ext cx="8229600" cy="1143000"/>
          </a:xfrm>
        </p:spPr>
        <p:txBody>
          <a:bodyPr/>
          <a:lstStyle/>
          <a:p>
            <a:pPr eaLnBrk="1" hangingPunct="1"/>
            <a:r>
              <a:rPr lang="en-US" sz="3600" b="1" smtClean="0"/>
              <a:t>Relative Odds of Progressing </a:t>
            </a:r>
            <a:br>
              <a:rPr lang="en-US" sz="3600" b="1" smtClean="0"/>
            </a:br>
            <a:r>
              <a:rPr lang="en-US" sz="3600" b="1" smtClean="0"/>
              <a:t>Parity 2 to 3: BDHS &amp; MHSS</a:t>
            </a:r>
          </a:p>
        </p:txBody>
      </p:sp>
      <p:sp>
        <p:nvSpPr>
          <p:cNvPr id="14358" name="Rectangle 3"/>
          <p:cNvSpPr>
            <a:spLocks noGrp="1" noChangeArrowheads="1"/>
          </p:cNvSpPr>
          <p:nvPr>
            <p:ph type="body" sz="half" idx="1"/>
          </p:nvPr>
        </p:nvSpPr>
        <p:spPr>
          <a:xfrm>
            <a:off x="0" y="1600200"/>
            <a:ext cx="3429000" cy="5105400"/>
          </a:xfrm>
        </p:spPr>
        <p:txBody>
          <a:bodyPr/>
          <a:lstStyle/>
          <a:p>
            <a:pPr eaLnBrk="1" hangingPunct="1"/>
            <a:endParaRPr lang="en-US" sz="2800" smtClean="0"/>
          </a:p>
          <a:p>
            <a:pPr eaLnBrk="1" hangingPunct="1"/>
            <a:r>
              <a:rPr lang="en-US" sz="2800" smtClean="0"/>
              <a:t>After 1994, women who had no sons  had significantly higher odds of progressing to parity 3 compared to women at least one son</a:t>
            </a:r>
          </a:p>
        </p:txBody>
      </p:sp>
      <p:graphicFrame>
        <p:nvGraphicFramePr>
          <p:cNvPr id="14356" name="Object 20"/>
          <p:cNvGraphicFramePr>
            <a:graphicFrameLocks noGrp="1" noChangeAspect="1"/>
          </p:cNvGraphicFramePr>
          <p:nvPr>
            <p:ph sz="half" idx="2"/>
          </p:nvPr>
        </p:nvGraphicFramePr>
        <p:xfrm>
          <a:off x="3429000" y="1752600"/>
          <a:ext cx="5489575" cy="5400675"/>
        </p:xfrm>
        <a:graphic>
          <a:graphicData uri="http://schemas.openxmlformats.org/presentationml/2006/ole">
            <p:oleObj spid="_x0000_s14356" name="Chart" r:id="rId3" imgW="4038600"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38"/>
          <p:cNvSpPr>
            <a:spLocks noGrp="1" noChangeArrowheads="1"/>
          </p:cNvSpPr>
          <p:nvPr>
            <p:ph type="title"/>
          </p:nvPr>
        </p:nvSpPr>
        <p:spPr/>
        <p:txBody>
          <a:bodyPr/>
          <a:lstStyle/>
          <a:p>
            <a:r>
              <a:rPr lang="en-US" smtClean="0"/>
              <a:t>MCH-FP Eligibility by Age in 1996 MHSS</a:t>
            </a:r>
          </a:p>
        </p:txBody>
      </p:sp>
      <p:graphicFrame>
        <p:nvGraphicFramePr>
          <p:cNvPr id="19727" name="Group 271"/>
          <p:cNvGraphicFramePr>
            <a:graphicFrameLocks noGrp="1"/>
          </p:cNvGraphicFramePr>
          <p:nvPr>
            <p:ph idx="1"/>
          </p:nvPr>
        </p:nvGraphicFramePr>
        <p:xfrm>
          <a:off x="152400" y="1143000"/>
          <a:ext cx="8991600" cy="4870450"/>
        </p:xfrm>
        <a:graphic>
          <a:graphicData uri="http://schemas.openxmlformats.org/drawingml/2006/table">
            <a:tbl>
              <a:tblPr/>
              <a:tblGrid>
                <a:gridCol w="1627188"/>
                <a:gridCol w="1725612"/>
                <a:gridCol w="5638800"/>
              </a:tblGrid>
              <a:tr h="990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cs typeface="Arial" charset="0"/>
                        </a:rPr>
                        <a:t>Age in</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cs typeface="Arial" charset="0"/>
                        </a:rPr>
                        <a:t>MHSS</a:t>
                      </a:r>
                      <a:endParaRPr kumimoji="0" lang="en-US" sz="2600" b="0" i="0" u="none" strike="noStrike" cap="none" normalizeH="0" baseline="0" dirty="0" smtClean="0">
                        <a:ln>
                          <a:noFill/>
                        </a:ln>
                        <a:solidFill>
                          <a:schemeClr val="tx1"/>
                        </a:solidFill>
                        <a:effectLst/>
                        <a:latin typeface="Arial" charset="0"/>
                        <a:cs typeface="Arial" charset="0"/>
                      </a:endParaRPr>
                    </a:p>
                  </a:txBody>
                  <a:tcPr marL="0" marR="0"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cs typeface="Arial" charset="0"/>
                        </a:rPr>
                        <a:t>Year Born</a:t>
                      </a:r>
                      <a:endParaRPr kumimoji="0" lang="en-US" sz="2600" b="0" i="0" u="none" strike="noStrike" cap="none" normalizeH="0" baseline="0" dirty="0" smtClean="0">
                        <a:ln>
                          <a:noFill/>
                        </a:ln>
                        <a:solidFill>
                          <a:schemeClr val="tx1"/>
                        </a:solidFill>
                        <a:effectLst/>
                        <a:latin typeface="Arial" charset="0"/>
                        <a:cs typeface="Arial" charset="0"/>
                      </a:endParaRPr>
                    </a:p>
                  </a:txBody>
                  <a:tcPr marL="0" marR="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smtClean="0">
                          <a:ln>
                            <a:noFill/>
                          </a:ln>
                          <a:solidFill>
                            <a:schemeClr val="tx1"/>
                          </a:solidFill>
                          <a:effectLst/>
                          <a:latin typeface="Arial" charset="0"/>
                          <a:cs typeface="Arial" charset="0"/>
                        </a:rPr>
                        <a:t>Eligibility</a:t>
                      </a:r>
                      <a:endParaRPr kumimoji="0" lang="en-US" sz="2600" b="0" i="0" u="none" strike="noStrike" cap="none" normalizeH="0" baseline="0" smtClean="0">
                        <a:ln>
                          <a:noFill/>
                        </a:ln>
                        <a:solidFill>
                          <a:schemeClr val="tx1"/>
                        </a:solidFill>
                        <a:effectLst/>
                        <a:latin typeface="Arial" charset="0"/>
                        <a:cs typeface="Arial" charset="0"/>
                      </a:endParaRPr>
                    </a:p>
                  </a:txBody>
                  <a:tcPr marR="0"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25+</a:t>
                      </a:r>
                    </a:p>
                  </a:txBody>
                  <a:tcPr marL="0" marR="0"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Pre - 1972</a:t>
                      </a: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Not Eligible for MCH-FP (baseline group)</a:t>
                      </a:r>
                    </a:p>
                  </a:txBody>
                  <a:tcPr marR="0"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953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20-24</a:t>
                      </a:r>
                    </a:p>
                  </a:txBody>
                  <a:tcPr marL="0" marR="0"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1972-1976</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Not Eligible for MCH-FP but potentially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 affect though sibling competition</a:t>
                      </a:r>
                    </a:p>
                  </a:txBody>
                  <a:tcPr marR="0" horzOverflow="overflow">
                    <a:lnL>
                      <a:noFill/>
                    </a:lnL>
                    <a:lnR cap="flat">
                      <a:noFill/>
                    </a:lnR>
                    <a:lnT>
                      <a:noFill/>
                    </a:lnT>
                    <a:lnB>
                      <a:noFill/>
                    </a:lnB>
                    <a:lnTlToBr>
                      <a:noFill/>
                    </a:lnTlToBr>
                    <a:lnBlToTr>
                      <a:noFill/>
                    </a:lnBlToTr>
                    <a:noFill/>
                  </a:tcPr>
                </a:tc>
              </a:tr>
              <a:tr h="496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15-19</a:t>
                      </a:r>
                    </a:p>
                  </a:txBody>
                  <a:tcPr marL="0" marR="0"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1977-1981</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cs typeface="Arial" charset="0"/>
                        </a:rPr>
                        <a:t>FP and Non-intensive health treatment:</a:t>
                      </a:r>
                      <a:r>
                        <a:rPr kumimoji="0" lang="en-US" sz="2200" b="0" i="0" u="none" strike="noStrike" cap="none" normalizeH="0" baseline="0" smtClean="0">
                          <a:ln>
                            <a:noFill/>
                          </a:ln>
                          <a:solidFill>
                            <a:schemeClr val="tx1"/>
                          </a:solidFill>
                          <a:effectLst/>
                          <a:latin typeface="Arial" charset="0"/>
                          <a:cs typeface="Arial" charset="0"/>
                        </a:rPr>
                        <a: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   Measles vacc. after recommended age </a:t>
                      </a:r>
                    </a:p>
                  </a:txBody>
                  <a:tcPr marR="0" horzOverflow="overflow">
                    <a:lnL>
                      <a:noFill/>
                    </a:lnL>
                    <a:lnR cap="flat">
                      <a:noFill/>
                    </a:lnR>
                    <a:lnT>
                      <a:noFill/>
                    </a:lnT>
                    <a:lnB>
                      <a:noFill/>
                    </a:lnB>
                    <a:lnTlToBr>
                      <a:noFill/>
                    </a:lnTlToBr>
                    <a:lnBlToTr>
                      <a:noFill/>
                    </a:lnBlToTr>
                    <a:noFill/>
                  </a:tcPr>
                </a:tc>
              </a:tr>
              <a:tr h="496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8-14</a:t>
                      </a:r>
                    </a:p>
                  </a:txBody>
                  <a:tcPr marL="0" marR="0"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1982-1988</a:t>
                      </a: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cs typeface="Arial" charset="0"/>
                        </a:rPr>
                        <a:t>FP and Intensive health treatment: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smtClean="0">
                          <a:ln>
                            <a:noFill/>
                          </a:ln>
                          <a:solidFill>
                            <a:schemeClr val="tx1"/>
                          </a:solidFill>
                          <a:effectLst/>
                          <a:latin typeface="Arial" charset="0"/>
                          <a:cs typeface="Arial" charset="0"/>
                        </a:rPr>
                        <a:t>    A</a:t>
                      </a:r>
                      <a:r>
                        <a:rPr kumimoji="0" lang="en-US" sz="2200" b="0" i="0" u="none" strike="noStrike" cap="none" normalizeH="0" baseline="0" smtClean="0">
                          <a:ln>
                            <a:noFill/>
                          </a:ln>
                          <a:solidFill>
                            <a:schemeClr val="tx1"/>
                          </a:solidFill>
                          <a:effectLst/>
                          <a:latin typeface="Arial" charset="0"/>
                          <a:cs typeface="Arial" charset="0"/>
                        </a:rPr>
                        <a:t>ll vaccines and some received other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   child health interventions</a:t>
                      </a:r>
                    </a:p>
                  </a:txBody>
                  <a:tcPr marR="0" horzOverflow="overflow">
                    <a:lnL>
                      <a:noFill/>
                    </a:lnL>
                    <a:lnR cap="flat">
                      <a:noFill/>
                    </a:lnR>
                    <a:lnT>
                      <a:noFill/>
                    </a:lnT>
                    <a:lnB>
                      <a:noFill/>
                    </a:lnB>
                    <a:lnTlToBr>
                      <a:noFill/>
                    </a:lnTlToBr>
                    <a:lnBlToTr>
                      <a:noFill/>
                    </a:lnBlToTr>
                    <a:noFill/>
                  </a:tcPr>
                </a:tc>
              </a:tr>
              <a:tr h="4968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6-7</a:t>
                      </a:r>
                    </a:p>
                  </a:txBody>
                  <a:tcPr marL="0" marR="0"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cs typeface="Arial" charset="0"/>
                        </a:rPr>
                        <a:t>1989-1990</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cs typeface="Arial" charset="0"/>
                        </a:rPr>
                        <a:t>Some interventions now available in comparison area from government</a:t>
                      </a:r>
                    </a:p>
                  </a:txBody>
                  <a:tcPr marR="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0792" name="Text Box 268"/>
          <p:cNvSpPr txBox="1">
            <a:spLocks noChangeArrowheads="1"/>
          </p:cNvSpPr>
          <p:nvPr/>
        </p:nvSpPr>
        <p:spPr bwMode="auto">
          <a:xfrm>
            <a:off x="228600" y="6400800"/>
            <a:ext cx="8001000" cy="366713"/>
          </a:xfrm>
          <a:prstGeom prst="rect">
            <a:avLst/>
          </a:prstGeom>
          <a:noFill/>
          <a:ln w="9525">
            <a:noFill/>
            <a:miter lim="800000"/>
            <a:headEnd/>
            <a:tailEnd/>
          </a:ln>
        </p:spPr>
        <p:txBody>
          <a:bodyPr>
            <a:spAutoFit/>
          </a:bodyPr>
          <a:lstStyle/>
          <a:p>
            <a:pPr>
              <a:spcBef>
                <a:spcPct val="50000"/>
              </a:spcBef>
            </a:pPr>
            <a:endParaRPr lang="en-US"/>
          </a:p>
        </p:txBody>
      </p:sp>
      <p:sp>
        <p:nvSpPr>
          <p:cNvPr id="160793" name="Text Box 269"/>
          <p:cNvSpPr txBox="1">
            <a:spLocks noChangeArrowheads="1"/>
          </p:cNvSpPr>
          <p:nvPr/>
        </p:nvSpPr>
        <p:spPr bwMode="auto">
          <a:xfrm>
            <a:off x="304800" y="6096000"/>
            <a:ext cx="8686800" cy="762000"/>
          </a:xfrm>
          <a:prstGeom prst="rect">
            <a:avLst/>
          </a:prstGeom>
          <a:noFill/>
          <a:ln w="9525">
            <a:noFill/>
            <a:miter lim="800000"/>
            <a:headEnd/>
            <a:tailEnd/>
          </a:ln>
        </p:spPr>
        <p:txBody>
          <a:bodyPr>
            <a:spAutoFit/>
          </a:bodyPr>
          <a:lstStyle/>
          <a:p>
            <a:pPr>
              <a:spcBef>
                <a:spcPct val="50000"/>
              </a:spcBef>
            </a:pPr>
            <a:r>
              <a:rPr lang="en-US" sz="2200" i="1"/>
              <a:t>Note: breaking 8-14 group into 8-11 and 12-14 year olds gives same results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Footer Placeholder 3"/>
          <p:cNvSpPr>
            <a:spLocks noGrp="1"/>
          </p:cNvSpPr>
          <p:nvPr>
            <p:ph type="ftr" sz="quarter" idx="11"/>
          </p:nvPr>
        </p:nvSpPr>
        <p:spPr>
          <a:noFill/>
        </p:spPr>
        <p:txBody>
          <a:bodyPr/>
          <a:lstStyle/>
          <a:p>
            <a:r>
              <a:rPr lang="en-US" smtClean="0">
                <a:cs typeface="Arial" charset="0"/>
              </a:rPr>
              <a:t>                  </a:t>
            </a:r>
            <a:endParaRPr lang="en-US" sz="3200" smtClean="0">
              <a:cs typeface="Arial" charset="0"/>
            </a:endParaRPr>
          </a:p>
        </p:txBody>
      </p:sp>
      <p:sp>
        <p:nvSpPr>
          <p:cNvPr id="162818" name="Rectangle 2"/>
          <p:cNvSpPr>
            <a:spLocks noGrp="1" noChangeArrowheads="1"/>
          </p:cNvSpPr>
          <p:nvPr>
            <p:ph type="title"/>
          </p:nvPr>
        </p:nvSpPr>
        <p:spPr/>
        <p:txBody>
          <a:bodyPr/>
          <a:lstStyle/>
          <a:p>
            <a:pPr eaLnBrk="1" hangingPunct="1"/>
            <a:r>
              <a:rPr lang="en-US" smtClean="0"/>
              <a:t>Interview in progress</a:t>
            </a:r>
            <a:br>
              <a:rPr lang="en-US" smtClean="0"/>
            </a:br>
            <a:r>
              <a:rPr lang="en-US" smtClean="0"/>
              <a:t>Privacy????</a:t>
            </a:r>
          </a:p>
        </p:txBody>
      </p:sp>
      <p:pic>
        <p:nvPicPr>
          <p:cNvPr id="162819" name="Picture 3" descr="BD7"/>
          <p:cNvPicPr>
            <a:picLocks noChangeAspect="1" noChangeArrowheads="1"/>
          </p:cNvPicPr>
          <p:nvPr/>
        </p:nvPicPr>
        <p:blipFill>
          <a:blip r:embed="rId2"/>
          <a:srcRect/>
          <a:stretch>
            <a:fillRect/>
          </a:stretch>
        </p:blipFill>
        <p:spPr bwMode="auto">
          <a:xfrm>
            <a:off x="381000" y="1905000"/>
            <a:ext cx="8382000" cy="4081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274638"/>
            <a:ext cx="8915400" cy="1935162"/>
          </a:xfrm>
        </p:spPr>
        <p:txBody>
          <a:bodyPr/>
          <a:lstStyle/>
          <a:p>
            <a:r>
              <a:rPr lang="en-US" sz="4000" smtClean="0"/>
              <a:t>The Matlab Maternal and Child Health and Family Planning Program</a:t>
            </a:r>
          </a:p>
        </p:txBody>
      </p:sp>
      <p:sp>
        <p:nvSpPr>
          <p:cNvPr id="25602" name="Content Placeholder 2"/>
          <p:cNvSpPr>
            <a:spLocks noGrp="1"/>
          </p:cNvSpPr>
          <p:nvPr>
            <p:ph idx="1"/>
          </p:nvPr>
        </p:nvSpPr>
        <p:spPr>
          <a:xfrm>
            <a:off x="304800" y="2362200"/>
            <a:ext cx="8458200" cy="4114800"/>
          </a:xfrm>
        </p:spPr>
        <p:txBody>
          <a:bodyPr/>
          <a:lstStyle/>
          <a:p>
            <a:r>
              <a:rPr lang="en-US" sz="2800" smtClean="0"/>
              <a:t>Begun in 1977 in ~ ½ the area covered by the Matlab Health and Demographic Surveillance System – the </a:t>
            </a:r>
            <a:r>
              <a:rPr lang="en-US" sz="2800" smtClean="0">
                <a:solidFill>
                  <a:schemeClr val="tx2"/>
                </a:solidFill>
              </a:rPr>
              <a:t>MCH-FP area</a:t>
            </a:r>
          </a:p>
          <a:p>
            <a:endParaRPr lang="en-US" sz="2800" smtClean="0">
              <a:solidFill>
                <a:schemeClr val="tx2"/>
              </a:solidFill>
            </a:endParaRPr>
          </a:p>
          <a:p>
            <a:r>
              <a:rPr lang="en-US" sz="2800" smtClean="0"/>
              <a:t>Comparable services were not available in the other ½ - the </a:t>
            </a:r>
            <a:r>
              <a:rPr lang="en-US" sz="2800" smtClean="0">
                <a:solidFill>
                  <a:srgbClr val="FFFF00"/>
                </a:solidFill>
              </a:rPr>
              <a:t>Government Area </a:t>
            </a:r>
            <a:r>
              <a:rPr lang="en-US" sz="2800" smtClean="0"/>
              <a:t>– until about 1988</a:t>
            </a:r>
          </a:p>
          <a:p>
            <a:pPr lvl="1"/>
            <a:endParaRPr lang="en-US" smtClean="0"/>
          </a:p>
        </p:txBody>
      </p:sp>
      <p:sp>
        <p:nvSpPr>
          <p:cNvPr id="25603" name="Footer Placeholder 3"/>
          <p:cNvSpPr>
            <a:spLocks noGrp="1"/>
          </p:cNvSpPr>
          <p:nvPr>
            <p:ph type="ftr" sz="quarter" idx="11"/>
          </p:nvPr>
        </p:nvSpPr>
        <p:spPr>
          <a:noFill/>
        </p:spPr>
        <p:txBody>
          <a:bodyPr/>
          <a:lstStyle/>
          <a:p>
            <a:r>
              <a:rPr lang="en-US" sz="1800" smtClean="0">
                <a:cs typeface="Arial" charset="0"/>
              </a:rPr>
              <a:t>                   </a:t>
            </a:r>
          </a:p>
          <a:p>
            <a:endParaRPr lang="en-US" smtClean="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ooter Placeholder 4"/>
          <p:cNvSpPr>
            <a:spLocks noGrp="1"/>
          </p:cNvSpPr>
          <p:nvPr>
            <p:ph type="ftr" sz="quarter" idx="11"/>
          </p:nvPr>
        </p:nvSpPr>
        <p:spPr>
          <a:noFill/>
        </p:spPr>
        <p:txBody>
          <a:bodyPr/>
          <a:lstStyle/>
          <a:p>
            <a:r>
              <a:rPr lang="en-US" sz="1800" smtClean="0">
                <a:cs typeface="Arial" charset="0"/>
              </a:rPr>
              <a:t>                    </a:t>
            </a:r>
            <a:r>
              <a:rPr lang="en-US" smtClean="0">
                <a:solidFill>
                  <a:schemeClr val="tx2"/>
                </a:solidFill>
                <a:cs typeface="Arial" charset="0"/>
              </a:rPr>
              <a:t>IBS</a:t>
            </a:r>
            <a:endParaRPr lang="en-US" smtClean="0">
              <a:cs typeface="Arial" charset="0"/>
            </a:endParaRPr>
          </a:p>
        </p:txBody>
      </p:sp>
      <p:pic>
        <p:nvPicPr>
          <p:cNvPr id="26626" name="Picture 2" descr="map_credit_color_MCH_no_embankment"/>
          <p:cNvPicPr>
            <a:picLocks noChangeAspect="1" noChangeArrowheads="1"/>
          </p:cNvPicPr>
          <p:nvPr/>
        </p:nvPicPr>
        <p:blipFill>
          <a:blip r:embed="rId2"/>
          <a:srcRect/>
          <a:stretch>
            <a:fillRect/>
          </a:stretch>
        </p:blipFill>
        <p:spPr bwMode="auto">
          <a:xfrm>
            <a:off x="3860800" y="627063"/>
            <a:ext cx="5283200" cy="6230937"/>
          </a:xfrm>
          <a:prstGeom prst="rect">
            <a:avLst/>
          </a:prstGeom>
          <a:noFill/>
          <a:ln w="9525">
            <a:noFill/>
            <a:miter lim="800000"/>
            <a:headEnd/>
            <a:tailEnd/>
          </a:ln>
        </p:spPr>
      </p:pic>
      <p:sp>
        <p:nvSpPr>
          <p:cNvPr id="26627" name="Rectangle 3"/>
          <p:cNvSpPr>
            <a:spLocks noGrp="1" noChangeArrowheads="1"/>
          </p:cNvSpPr>
          <p:nvPr>
            <p:ph type="title"/>
          </p:nvPr>
        </p:nvSpPr>
        <p:spPr>
          <a:xfrm>
            <a:off x="0" y="2743200"/>
            <a:ext cx="3810000" cy="1143000"/>
          </a:xfrm>
        </p:spPr>
        <p:txBody>
          <a:bodyPr/>
          <a:lstStyle/>
          <a:p>
            <a:pPr eaLnBrk="1" hangingPunct="1"/>
            <a:r>
              <a:rPr lang="en-US" sz="4000" b="1" smtClean="0"/>
              <a:t>Matlab Maternal and Child Health and Family Planning Program: 1977-</a:t>
            </a:r>
          </a:p>
        </p:txBody>
      </p:sp>
      <p:sp>
        <p:nvSpPr>
          <p:cNvPr id="26628" name="Rectangle 4"/>
          <p:cNvSpPr>
            <a:spLocks noGrp="1" noChangeArrowheads="1"/>
          </p:cNvSpPr>
          <p:nvPr>
            <p:ph type="body" idx="1"/>
          </p:nvPr>
        </p:nvSpPr>
        <p:spPr>
          <a:xfrm>
            <a:off x="5334000" y="1600200"/>
            <a:ext cx="3352800" cy="4525963"/>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Footer Placeholder 5"/>
          <p:cNvSpPr>
            <a:spLocks noGrp="1"/>
          </p:cNvSpPr>
          <p:nvPr>
            <p:ph type="ftr" sz="quarter" idx="11"/>
          </p:nvPr>
        </p:nvSpPr>
        <p:spPr>
          <a:noFill/>
        </p:spPr>
        <p:txBody>
          <a:bodyPr/>
          <a:lstStyle/>
          <a:p>
            <a:r>
              <a:rPr lang="en-US" smtClean="0">
                <a:cs typeface="Arial" charset="0"/>
              </a:rPr>
              <a:t>                    </a:t>
            </a:r>
            <a:endParaRPr lang="en-US" sz="3200" smtClean="0">
              <a:solidFill>
                <a:schemeClr val="tx2"/>
              </a:solidFill>
              <a:cs typeface="Arial" charset="0"/>
            </a:endParaRPr>
          </a:p>
          <a:p>
            <a:endParaRPr lang="en-US" sz="3200" smtClean="0">
              <a:cs typeface="Arial" charset="0"/>
            </a:endParaRPr>
          </a:p>
        </p:txBody>
      </p:sp>
      <p:sp>
        <p:nvSpPr>
          <p:cNvPr id="27650" name="Rectangle 2"/>
          <p:cNvSpPr>
            <a:spLocks noGrp="1" noChangeArrowheads="1"/>
          </p:cNvSpPr>
          <p:nvPr>
            <p:ph type="title"/>
          </p:nvPr>
        </p:nvSpPr>
        <p:spPr>
          <a:xfrm>
            <a:off x="381000" y="0"/>
            <a:ext cx="8229600" cy="1143000"/>
          </a:xfrm>
        </p:spPr>
        <p:txBody>
          <a:bodyPr/>
          <a:lstStyle/>
          <a:p>
            <a:pPr eaLnBrk="1" hangingPunct="1"/>
            <a:r>
              <a:rPr lang="en-US" sz="3800" smtClean="0"/>
              <a:t>MCH-FP Program Interventions</a:t>
            </a:r>
          </a:p>
        </p:txBody>
      </p:sp>
      <p:sp>
        <p:nvSpPr>
          <p:cNvPr id="27651" name="Rectangle 3"/>
          <p:cNvSpPr>
            <a:spLocks noGrp="1" noChangeArrowheads="1"/>
          </p:cNvSpPr>
          <p:nvPr>
            <p:ph type="body" sz="half" idx="2"/>
          </p:nvPr>
        </p:nvSpPr>
        <p:spPr>
          <a:xfrm>
            <a:off x="609600" y="4419600"/>
            <a:ext cx="8229600" cy="1655763"/>
          </a:xfrm>
        </p:spPr>
        <p:txBody>
          <a:bodyPr/>
          <a:lstStyle/>
          <a:p>
            <a:pPr eaLnBrk="1" hangingPunct="1"/>
            <a:r>
              <a:rPr lang="en-US" sz="2200" smtClean="0"/>
              <a:t>All vaccination given to age 5 and under</a:t>
            </a:r>
          </a:p>
          <a:p>
            <a:pPr eaLnBrk="1" hangingPunct="1"/>
            <a:r>
              <a:rPr lang="en-US" sz="2200" smtClean="0"/>
              <a:t>Interventions provided in home by community health worker</a:t>
            </a:r>
          </a:p>
          <a:p>
            <a:pPr eaLnBrk="1" hangingPunct="1"/>
            <a:r>
              <a:rPr lang="en-US" sz="2200" smtClean="0"/>
              <a:t>Minimal government health care in comparison area until after 1988, so there were crucial differences by area 1977-1988</a:t>
            </a:r>
          </a:p>
          <a:p>
            <a:pPr eaLnBrk="1" hangingPunct="1"/>
            <a:r>
              <a:rPr lang="en-US" sz="2200" smtClean="0"/>
              <a:t>MCH-FP Program continues today</a:t>
            </a:r>
          </a:p>
          <a:p>
            <a:pPr eaLnBrk="1" hangingPunct="1"/>
            <a:endParaRPr lang="en-US" sz="2400" smtClean="0"/>
          </a:p>
          <a:p>
            <a:pPr eaLnBrk="1" hangingPunct="1"/>
            <a:endParaRPr lang="en-US" sz="2800" b="1" smtClean="0"/>
          </a:p>
        </p:txBody>
      </p:sp>
      <p:sp>
        <p:nvSpPr>
          <p:cNvPr id="27652" name="Line 4"/>
          <p:cNvSpPr>
            <a:spLocks noChangeShapeType="1"/>
          </p:cNvSpPr>
          <p:nvPr/>
        </p:nvSpPr>
        <p:spPr bwMode="auto">
          <a:xfrm>
            <a:off x="381000" y="1371600"/>
            <a:ext cx="6629400" cy="0"/>
          </a:xfrm>
          <a:prstGeom prst="line">
            <a:avLst/>
          </a:prstGeom>
          <a:noFill/>
          <a:ln w="76200">
            <a:solidFill>
              <a:srgbClr val="0033CC"/>
            </a:solidFill>
            <a:round/>
            <a:headEnd/>
            <a:tailEnd/>
          </a:ln>
        </p:spPr>
        <p:txBody>
          <a:bodyPr/>
          <a:lstStyle/>
          <a:p>
            <a:endParaRPr lang="en-US"/>
          </a:p>
        </p:txBody>
      </p:sp>
      <p:sp>
        <p:nvSpPr>
          <p:cNvPr id="27653" name="Text Box 5"/>
          <p:cNvSpPr txBox="1">
            <a:spLocks noChangeArrowheads="1"/>
          </p:cNvSpPr>
          <p:nvPr/>
        </p:nvSpPr>
        <p:spPr bwMode="auto">
          <a:xfrm>
            <a:off x="12700" y="1752600"/>
            <a:ext cx="749300" cy="396875"/>
          </a:xfrm>
          <a:prstGeom prst="rect">
            <a:avLst/>
          </a:prstGeom>
          <a:noFill/>
          <a:ln w="9525" algn="ctr">
            <a:noFill/>
            <a:miter lim="800000"/>
            <a:headEnd/>
            <a:tailEnd/>
          </a:ln>
        </p:spPr>
        <p:txBody>
          <a:bodyPr wrap="none">
            <a:spAutoFit/>
          </a:bodyPr>
          <a:lstStyle/>
          <a:p>
            <a:pPr algn="r"/>
            <a:r>
              <a:rPr lang="en-US" sz="2000" b="1"/>
              <a:t>1977</a:t>
            </a:r>
          </a:p>
        </p:txBody>
      </p:sp>
      <p:sp>
        <p:nvSpPr>
          <p:cNvPr id="27654" name="Text Box 6"/>
          <p:cNvSpPr txBox="1">
            <a:spLocks noChangeArrowheads="1"/>
          </p:cNvSpPr>
          <p:nvPr/>
        </p:nvSpPr>
        <p:spPr bwMode="auto">
          <a:xfrm>
            <a:off x="1384300" y="1676400"/>
            <a:ext cx="749300" cy="396875"/>
          </a:xfrm>
          <a:prstGeom prst="rect">
            <a:avLst/>
          </a:prstGeom>
          <a:noFill/>
          <a:ln w="9525" algn="ctr">
            <a:noFill/>
            <a:miter lim="800000"/>
            <a:headEnd/>
            <a:tailEnd/>
          </a:ln>
        </p:spPr>
        <p:txBody>
          <a:bodyPr wrap="none">
            <a:spAutoFit/>
          </a:bodyPr>
          <a:lstStyle/>
          <a:p>
            <a:pPr algn="r"/>
            <a:r>
              <a:rPr lang="en-US" sz="2000" b="1"/>
              <a:t>1982</a:t>
            </a:r>
          </a:p>
        </p:txBody>
      </p:sp>
      <p:sp>
        <p:nvSpPr>
          <p:cNvPr id="27655" name="Text Box 7"/>
          <p:cNvSpPr txBox="1">
            <a:spLocks noChangeArrowheads="1"/>
          </p:cNvSpPr>
          <p:nvPr/>
        </p:nvSpPr>
        <p:spPr bwMode="auto">
          <a:xfrm>
            <a:off x="2755900" y="1676400"/>
            <a:ext cx="749300" cy="396875"/>
          </a:xfrm>
          <a:prstGeom prst="rect">
            <a:avLst/>
          </a:prstGeom>
          <a:noFill/>
          <a:ln w="9525" algn="ctr">
            <a:noFill/>
            <a:miter lim="800000"/>
            <a:headEnd/>
            <a:tailEnd/>
          </a:ln>
        </p:spPr>
        <p:txBody>
          <a:bodyPr wrap="none">
            <a:spAutoFit/>
          </a:bodyPr>
          <a:lstStyle/>
          <a:p>
            <a:pPr algn="r"/>
            <a:r>
              <a:rPr lang="en-US" sz="2000" b="1"/>
              <a:t>1985</a:t>
            </a:r>
          </a:p>
        </p:txBody>
      </p:sp>
      <p:sp>
        <p:nvSpPr>
          <p:cNvPr id="27656" name="Text Box 8"/>
          <p:cNvSpPr txBox="1">
            <a:spLocks noChangeArrowheads="1"/>
          </p:cNvSpPr>
          <p:nvPr/>
        </p:nvSpPr>
        <p:spPr bwMode="auto">
          <a:xfrm>
            <a:off x="3975100" y="1676400"/>
            <a:ext cx="749300" cy="396875"/>
          </a:xfrm>
          <a:prstGeom prst="rect">
            <a:avLst/>
          </a:prstGeom>
          <a:noFill/>
          <a:ln w="9525" algn="ctr">
            <a:noFill/>
            <a:miter lim="800000"/>
            <a:headEnd/>
            <a:tailEnd/>
          </a:ln>
        </p:spPr>
        <p:txBody>
          <a:bodyPr wrap="none">
            <a:spAutoFit/>
          </a:bodyPr>
          <a:lstStyle/>
          <a:p>
            <a:pPr algn="r"/>
            <a:r>
              <a:rPr lang="en-US" sz="2000" b="1"/>
              <a:t>1986</a:t>
            </a:r>
          </a:p>
        </p:txBody>
      </p:sp>
      <p:sp>
        <p:nvSpPr>
          <p:cNvPr id="27657" name="Line 10"/>
          <p:cNvSpPr>
            <a:spLocks noChangeShapeType="1"/>
          </p:cNvSpPr>
          <p:nvPr/>
        </p:nvSpPr>
        <p:spPr bwMode="auto">
          <a:xfrm>
            <a:off x="393700" y="1371600"/>
            <a:ext cx="0" cy="228600"/>
          </a:xfrm>
          <a:prstGeom prst="line">
            <a:avLst/>
          </a:prstGeom>
          <a:noFill/>
          <a:ln w="28575">
            <a:solidFill>
              <a:srgbClr val="0033CC"/>
            </a:solidFill>
            <a:round/>
            <a:headEnd/>
            <a:tailEnd/>
          </a:ln>
        </p:spPr>
        <p:txBody>
          <a:bodyPr/>
          <a:lstStyle/>
          <a:p>
            <a:endParaRPr lang="en-US"/>
          </a:p>
        </p:txBody>
      </p:sp>
      <p:sp>
        <p:nvSpPr>
          <p:cNvPr id="27658" name="Line 11"/>
          <p:cNvSpPr>
            <a:spLocks noChangeShapeType="1"/>
          </p:cNvSpPr>
          <p:nvPr/>
        </p:nvSpPr>
        <p:spPr bwMode="auto">
          <a:xfrm>
            <a:off x="1828800" y="1371600"/>
            <a:ext cx="0" cy="228600"/>
          </a:xfrm>
          <a:prstGeom prst="line">
            <a:avLst/>
          </a:prstGeom>
          <a:noFill/>
          <a:ln w="28575">
            <a:solidFill>
              <a:srgbClr val="0033CC"/>
            </a:solidFill>
            <a:round/>
            <a:headEnd/>
            <a:tailEnd/>
          </a:ln>
        </p:spPr>
        <p:txBody>
          <a:bodyPr/>
          <a:lstStyle/>
          <a:p>
            <a:endParaRPr lang="en-US"/>
          </a:p>
        </p:txBody>
      </p:sp>
      <p:sp>
        <p:nvSpPr>
          <p:cNvPr id="27659" name="Line 12"/>
          <p:cNvSpPr>
            <a:spLocks noChangeShapeType="1"/>
          </p:cNvSpPr>
          <p:nvPr/>
        </p:nvSpPr>
        <p:spPr bwMode="auto">
          <a:xfrm>
            <a:off x="3276600" y="1371600"/>
            <a:ext cx="0" cy="228600"/>
          </a:xfrm>
          <a:prstGeom prst="line">
            <a:avLst/>
          </a:prstGeom>
          <a:noFill/>
          <a:ln w="28575">
            <a:solidFill>
              <a:srgbClr val="0033CC"/>
            </a:solidFill>
            <a:round/>
            <a:headEnd/>
            <a:tailEnd/>
          </a:ln>
        </p:spPr>
        <p:txBody>
          <a:bodyPr/>
          <a:lstStyle/>
          <a:p>
            <a:endParaRPr lang="en-US"/>
          </a:p>
        </p:txBody>
      </p:sp>
      <p:sp>
        <p:nvSpPr>
          <p:cNvPr id="27660" name="Line 13"/>
          <p:cNvSpPr>
            <a:spLocks noChangeShapeType="1"/>
          </p:cNvSpPr>
          <p:nvPr/>
        </p:nvSpPr>
        <p:spPr bwMode="auto">
          <a:xfrm>
            <a:off x="4343400" y="1371600"/>
            <a:ext cx="0" cy="228600"/>
          </a:xfrm>
          <a:prstGeom prst="line">
            <a:avLst/>
          </a:prstGeom>
          <a:noFill/>
          <a:ln w="28575">
            <a:solidFill>
              <a:srgbClr val="0033CC"/>
            </a:solidFill>
            <a:round/>
            <a:headEnd/>
            <a:tailEnd/>
          </a:ln>
        </p:spPr>
        <p:txBody>
          <a:bodyPr/>
          <a:lstStyle/>
          <a:p>
            <a:endParaRPr lang="en-US"/>
          </a:p>
        </p:txBody>
      </p:sp>
      <p:sp>
        <p:nvSpPr>
          <p:cNvPr id="27661" name="Line 14"/>
          <p:cNvSpPr>
            <a:spLocks noChangeShapeType="1"/>
          </p:cNvSpPr>
          <p:nvPr/>
        </p:nvSpPr>
        <p:spPr bwMode="auto">
          <a:xfrm>
            <a:off x="8458200" y="1371600"/>
            <a:ext cx="0" cy="76200"/>
          </a:xfrm>
          <a:prstGeom prst="line">
            <a:avLst/>
          </a:prstGeom>
          <a:noFill/>
          <a:ln w="28575">
            <a:solidFill>
              <a:srgbClr val="0033CC"/>
            </a:solidFill>
            <a:round/>
            <a:headEnd/>
            <a:tailEnd/>
          </a:ln>
        </p:spPr>
        <p:txBody>
          <a:bodyPr/>
          <a:lstStyle/>
          <a:p>
            <a:endParaRPr lang="en-US"/>
          </a:p>
        </p:txBody>
      </p:sp>
      <p:sp>
        <p:nvSpPr>
          <p:cNvPr id="360463" name="Text Box 15"/>
          <p:cNvSpPr txBox="1">
            <a:spLocks noChangeArrowheads="1"/>
          </p:cNvSpPr>
          <p:nvPr/>
        </p:nvSpPr>
        <p:spPr bwMode="auto">
          <a:xfrm>
            <a:off x="1219200" y="2286000"/>
            <a:ext cx="1447800" cy="1384300"/>
          </a:xfrm>
          <a:prstGeom prst="rect">
            <a:avLst/>
          </a:prstGeom>
          <a:noFill/>
          <a:ln w="9525" algn="ctr">
            <a:noFill/>
            <a:miter lim="800000"/>
            <a:headEnd/>
            <a:tailEnd/>
          </a:ln>
        </p:spPr>
        <p:txBody>
          <a:bodyPr>
            <a:spAutoFit/>
          </a:bodyPr>
          <a:lstStyle/>
          <a:p>
            <a:pPr algn="ctr"/>
            <a:r>
              <a:rPr lang="en-US" sz="2100"/>
              <a:t>Measles</a:t>
            </a:r>
          </a:p>
          <a:p>
            <a:pPr algn="ctr"/>
            <a:r>
              <a:rPr lang="en-US" sz="2100"/>
              <a:t>(1/2  MCH-FP area) </a:t>
            </a:r>
          </a:p>
        </p:txBody>
      </p:sp>
      <p:sp>
        <p:nvSpPr>
          <p:cNvPr id="360464" name="Text Box 16"/>
          <p:cNvSpPr txBox="1">
            <a:spLocks noChangeArrowheads="1"/>
          </p:cNvSpPr>
          <p:nvPr/>
        </p:nvSpPr>
        <p:spPr bwMode="auto">
          <a:xfrm>
            <a:off x="-76200" y="2362200"/>
            <a:ext cx="1524000" cy="1374775"/>
          </a:xfrm>
          <a:prstGeom prst="rect">
            <a:avLst/>
          </a:prstGeom>
          <a:noFill/>
          <a:ln w="9525" algn="ctr">
            <a:noFill/>
            <a:miter lim="800000"/>
            <a:headEnd/>
            <a:tailEnd/>
          </a:ln>
        </p:spPr>
        <p:txBody>
          <a:bodyPr>
            <a:spAutoFit/>
          </a:bodyPr>
          <a:lstStyle/>
          <a:p>
            <a:pPr algn="ctr"/>
            <a:r>
              <a:rPr lang="en-US" sz="2100"/>
              <a:t>Family planning/</a:t>
            </a:r>
          </a:p>
          <a:p>
            <a:pPr algn="ctr"/>
            <a:r>
              <a:rPr lang="en-US" sz="2100"/>
              <a:t>Oral rehydration</a:t>
            </a:r>
          </a:p>
        </p:txBody>
      </p:sp>
      <p:sp>
        <p:nvSpPr>
          <p:cNvPr id="360465" name="Text Box 17"/>
          <p:cNvSpPr txBox="1">
            <a:spLocks noChangeArrowheads="1"/>
          </p:cNvSpPr>
          <p:nvPr/>
        </p:nvSpPr>
        <p:spPr bwMode="auto">
          <a:xfrm>
            <a:off x="2590800" y="2286000"/>
            <a:ext cx="1447800" cy="1384300"/>
          </a:xfrm>
          <a:prstGeom prst="rect">
            <a:avLst/>
          </a:prstGeom>
          <a:noFill/>
          <a:ln w="9525" algn="ctr">
            <a:noFill/>
            <a:miter lim="800000"/>
            <a:headEnd/>
            <a:tailEnd/>
          </a:ln>
        </p:spPr>
        <p:txBody>
          <a:bodyPr>
            <a:spAutoFit/>
          </a:bodyPr>
          <a:lstStyle/>
          <a:p>
            <a:pPr algn="ctr"/>
            <a:r>
              <a:rPr lang="en-US" sz="2100"/>
              <a:t>Measles</a:t>
            </a:r>
          </a:p>
          <a:p>
            <a:pPr algn="ctr"/>
            <a:r>
              <a:rPr lang="en-US" sz="2100"/>
              <a:t>(1/2  MCH-FP</a:t>
            </a:r>
          </a:p>
          <a:p>
            <a:pPr algn="ctr"/>
            <a:r>
              <a:rPr lang="en-US" sz="2100"/>
              <a:t> area)</a:t>
            </a:r>
          </a:p>
        </p:txBody>
      </p:sp>
      <p:sp>
        <p:nvSpPr>
          <p:cNvPr id="360466" name="Text Box 18"/>
          <p:cNvSpPr txBox="1">
            <a:spLocks noChangeArrowheads="1"/>
          </p:cNvSpPr>
          <p:nvPr/>
        </p:nvSpPr>
        <p:spPr bwMode="auto">
          <a:xfrm>
            <a:off x="3771900" y="2286000"/>
            <a:ext cx="1409700" cy="1374775"/>
          </a:xfrm>
          <a:prstGeom prst="rect">
            <a:avLst/>
          </a:prstGeom>
          <a:noFill/>
          <a:ln w="9525" algn="ctr">
            <a:noFill/>
            <a:miter lim="800000"/>
            <a:headEnd/>
            <a:tailEnd/>
          </a:ln>
        </p:spPr>
        <p:txBody>
          <a:bodyPr>
            <a:spAutoFit/>
          </a:bodyPr>
          <a:lstStyle/>
          <a:p>
            <a:pPr algn="ctr"/>
            <a:r>
              <a:rPr lang="en-US" sz="2100"/>
              <a:t>DPT  Polio</a:t>
            </a:r>
          </a:p>
          <a:p>
            <a:pPr algn="ctr"/>
            <a:r>
              <a:rPr lang="en-US" sz="2100"/>
              <a:t> Vitamin A </a:t>
            </a:r>
          </a:p>
          <a:p>
            <a:pPr algn="ctr"/>
            <a:r>
              <a:rPr lang="en-US" sz="2100"/>
              <a:t>Nutrition </a:t>
            </a:r>
          </a:p>
        </p:txBody>
      </p:sp>
      <p:sp>
        <p:nvSpPr>
          <p:cNvPr id="27666" name="Line 20"/>
          <p:cNvSpPr>
            <a:spLocks noChangeShapeType="1"/>
          </p:cNvSpPr>
          <p:nvPr/>
        </p:nvSpPr>
        <p:spPr bwMode="auto">
          <a:xfrm>
            <a:off x="5638800" y="1371600"/>
            <a:ext cx="0" cy="228600"/>
          </a:xfrm>
          <a:prstGeom prst="line">
            <a:avLst/>
          </a:prstGeom>
          <a:noFill/>
          <a:ln w="28575">
            <a:solidFill>
              <a:srgbClr val="0033CC"/>
            </a:solidFill>
            <a:round/>
            <a:headEnd/>
            <a:tailEnd/>
          </a:ln>
        </p:spPr>
        <p:txBody>
          <a:bodyPr/>
          <a:lstStyle/>
          <a:p>
            <a:endParaRPr lang="en-US"/>
          </a:p>
        </p:txBody>
      </p:sp>
      <p:sp>
        <p:nvSpPr>
          <p:cNvPr id="27667" name="Text Box 21"/>
          <p:cNvSpPr txBox="1">
            <a:spLocks noChangeArrowheads="1"/>
          </p:cNvSpPr>
          <p:nvPr/>
        </p:nvSpPr>
        <p:spPr bwMode="auto">
          <a:xfrm>
            <a:off x="5346700" y="1676400"/>
            <a:ext cx="749300" cy="396875"/>
          </a:xfrm>
          <a:prstGeom prst="rect">
            <a:avLst/>
          </a:prstGeom>
          <a:noFill/>
          <a:ln w="9525" algn="ctr">
            <a:noFill/>
            <a:miter lim="800000"/>
            <a:headEnd/>
            <a:tailEnd/>
          </a:ln>
        </p:spPr>
        <p:txBody>
          <a:bodyPr wrap="none">
            <a:spAutoFit/>
          </a:bodyPr>
          <a:lstStyle/>
          <a:p>
            <a:pPr algn="r"/>
            <a:r>
              <a:rPr lang="en-US" sz="2000" b="1"/>
              <a:t>1988</a:t>
            </a:r>
          </a:p>
        </p:txBody>
      </p:sp>
      <p:sp>
        <p:nvSpPr>
          <p:cNvPr id="360470" name="Text Box 22"/>
          <p:cNvSpPr txBox="1">
            <a:spLocks noChangeArrowheads="1"/>
          </p:cNvSpPr>
          <p:nvPr/>
        </p:nvSpPr>
        <p:spPr bwMode="auto">
          <a:xfrm>
            <a:off x="4876800" y="2286000"/>
            <a:ext cx="1676400" cy="1054100"/>
          </a:xfrm>
          <a:prstGeom prst="rect">
            <a:avLst/>
          </a:prstGeom>
          <a:noFill/>
          <a:ln w="9525" algn="ctr">
            <a:noFill/>
            <a:miter lim="800000"/>
            <a:headEnd/>
            <a:tailEnd/>
          </a:ln>
        </p:spPr>
        <p:txBody>
          <a:bodyPr>
            <a:spAutoFit/>
          </a:bodyPr>
          <a:lstStyle/>
          <a:p>
            <a:pPr algn="ctr"/>
            <a:r>
              <a:rPr lang="en-US" sz="2100"/>
              <a:t>Acute </a:t>
            </a:r>
          </a:p>
          <a:p>
            <a:pPr algn="ctr"/>
            <a:r>
              <a:rPr lang="en-US" sz="2100"/>
              <a:t>Respiratory Care</a:t>
            </a:r>
          </a:p>
        </p:txBody>
      </p:sp>
      <p:sp>
        <p:nvSpPr>
          <p:cNvPr id="27669" name="Line 23"/>
          <p:cNvSpPr>
            <a:spLocks noChangeShapeType="1"/>
          </p:cNvSpPr>
          <p:nvPr/>
        </p:nvSpPr>
        <p:spPr bwMode="auto">
          <a:xfrm>
            <a:off x="7010400" y="1371600"/>
            <a:ext cx="0" cy="228600"/>
          </a:xfrm>
          <a:prstGeom prst="line">
            <a:avLst/>
          </a:prstGeom>
          <a:noFill/>
          <a:ln w="28575">
            <a:solidFill>
              <a:srgbClr val="0033CC"/>
            </a:solidFill>
            <a:round/>
            <a:headEnd/>
            <a:tailEnd/>
          </a:ln>
        </p:spPr>
        <p:txBody>
          <a:bodyPr/>
          <a:lstStyle/>
          <a:p>
            <a:endParaRPr lang="en-US"/>
          </a:p>
        </p:txBody>
      </p:sp>
      <p:sp>
        <p:nvSpPr>
          <p:cNvPr id="27670" name="Text Box 24"/>
          <p:cNvSpPr txBox="1">
            <a:spLocks noChangeArrowheads="1"/>
          </p:cNvSpPr>
          <p:nvPr/>
        </p:nvSpPr>
        <p:spPr bwMode="auto">
          <a:xfrm>
            <a:off x="6553200" y="1676400"/>
            <a:ext cx="749300" cy="396875"/>
          </a:xfrm>
          <a:prstGeom prst="rect">
            <a:avLst/>
          </a:prstGeom>
          <a:noFill/>
          <a:ln w="9525" algn="ctr">
            <a:noFill/>
            <a:miter lim="800000"/>
            <a:headEnd/>
            <a:tailEnd/>
          </a:ln>
        </p:spPr>
        <p:txBody>
          <a:bodyPr wrap="none">
            <a:spAutoFit/>
          </a:bodyPr>
          <a:lstStyle/>
          <a:p>
            <a:pPr algn="r"/>
            <a:r>
              <a:rPr lang="en-US" sz="2000" b="1"/>
              <a:t>1989</a:t>
            </a:r>
          </a:p>
        </p:txBody>
      </p:sp>
      <p:sp>
        <p:nvSpPr>
          <p:cNvPr id="360473" name="Text Box 25"/>
          <p:cNvSpPr txBox="1">
            <a:spLocks noChangeArrowheads="1"/>
          </p:cNvSpPr>
          <p:nvPr/>
        </p:nvSpPr>
        <p:spPr bwMode="auto">
          <a:xfrm>
            <a:off x="6210300" y="2286000"/>
            <a:ext cx="1714500" cy="2336800"/>
          </a:xfrm>
          <a:prstGeom prst="rect">
            <a:avLst/>
          </a:prstGeom>
          <a:noFill/>
          <a:ln w="9525" algn="ctr">
            <a:noFill/>
            <a:miter lim="800000"/>
            <a:headEnd/>
            <a:tailEnd/>
          </a:ln>
        </p:spPr>
        <p:txBody>
          <a:bodyPr>
            <a:spAutoFit/>
          </a:bodyPr>
          <a:lstStyle/>
          <a:p>
            <a:pPr algn="ctr"/>
            <a:r>
              <a:rPr lang="en-US" sz="2100"/>
              <a:t>Dysenteric Diarrhea Treatment/</a:t>
            </a:r>
          </a:p>
          <a:p>
            <a:pPr algn="ctr"/>
            <a:r>
              <a:rPr lang="en-US" sz="2100" b="1"/>
              <a:t>Vaccination</a:t>
            </a:r>
          </a:p>
          <a:p>
            <a:pPr algn="ctr"/>
            <a:r>
              <a:rPr lang="en-US" sz="2100" b="1"/>
              <a:t>in comparison area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04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0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04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04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04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04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63" grpId="0"/>
      <p:bldP spid="360464" grpId="0"/>
      <p:bldP spid="360465" grpId="0"/>
      <p:bldP spid="360466" grpId="0"/>
      <p:bldP spid="360470" grpId="0"/>
      <p:bldP spid="360473" grpId="0"/>
    </p:bldLst>
  </p:timing>
</p:sld>
</file>

<file path=ppt/theme/theme1.xml><?xml version="1.0" encoding="utf-8"?>
<a:theme xmlns:a="http://schemas.openxmlformats.org/drawingml/2006/main" name="IBS">
  <a:themeElements>
    <a:clrScheme name="IBS 15">
      <a:dk1>
        <a:srgbClr val="808080"/>
      </a:dk1>
      <a:lt1>
        <a:srgbClr val="FFFFFF"/>
      </a:lt1>
      <a:dk2>
        <a:srgbClr val="0000CC"/>
      </a:dk2>
      <a:lt2>
        <a:srgbClr val="FFFF00"/>
      </a:lt2>
      <a:accent1>
        <a:srgbClr val="BBE0E3"/>
      </a:accent1>
      <a:accent2>
        <a:srgbClr val="FF3300"/>
      </a:accent2>
      <a:accent3>
        <a:srgbClr val="AAAAE2"/>
      </a:accent3>
      <a:accent4>
        <a:srgbClr val="DADADA"/>
      </a:accent4>
      <a:accent5>
        <a:srgbClr val="DAEDEF"/>
      </a:accent5>
      <a:accent6>
        <a:srgbClr val="E72D00"/>
      </a:accent6>
      <a:hlink>
        <a:srgbClr val="FFFF66"/>
      </a:hlink>
      <a:folHlink>
        <a:srgbClr val="000000"/>
      </a:folHlink>
    </a:clrScheme>
    <a:fontScheme name="I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B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B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B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B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B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B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B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B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B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B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B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B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BS 13">
        <a:dk1>
          <a:srgbClr val="808080"/>
        </a:dk1>
        <a:lt1>
          <a:srgbClr val="FFFFFF"/>
        </a:lt1>
        <a:dk2>
          <a:srgbClr val="0000FF"/>
        </a:dk2>
        <a:lt2>
          <a:srgbClr val="FFFF00"/>
        </a:lt2>
        <a:accent1>
          <a:srgbClr val="BBE0E3"/>
        </a:accent1>
        <a:accent2>
          <a:srgbClr val="333399"/>
        </a:accent2>
        <a:accent3>
          <a:srgbClr val="AAAAFF"/>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IBS 14">
        <a:dk1>
          <a:srgbClr val="808080"/>
        </a:dk1>
        <a:lt1>
          <a:srgbClr val="FFFFFF"/>
        </a:lt1>
        <a:dk2>
          <a:srgbClr val="0000FF"/>
        </a:dk2>
        <a:lt2>
          <a:srgbClr val="FFFF00"/>
        </a:lt2>
        <a:accent1>
          <a:srgbClr val="BBE0E3"/>
        </a:accent1>
        <a:accent2>
          <a:srgbClr val="FF3300"/>
        </a:accent2>
        <a:accent3>
          <a:srgbClr val="AAAAFF"/>
        </a:accent3>
        <a:accent4>
          <a:srgbClr val="DADADA"/>
        </a:accent4>
        <a:accent5>
          <a:srgbClr val="DAEDEF"/>
        </a:accent5>
        <a:accent6>
          <a:srgbClr val="E72D00"/>
        </a:accent6>
        <a:hlink>
          <a:srgbClr val="FFFF66"/>
        </a:hlink>
        <a:folHlink>
          <a:srgbClr val="000000"/>
        </a:folHlink>
      </a:clrScheme>
      <a:clrMap bg1="dk2" tx1="lt1" bg2="dk1" tx2="lt2" accent1="accent1" accent2="accent2" accent3="accent3" accent4="accent4" accent5="accent5" accent6="accent6" hlink="hlink" folHlink="folHlink"/>
    </a:extraClrScheme>
    <a:extraClrScheme>
      <a:clrScheme name="IBS 15">
        <a:dk1>
          <a:srgbClr val="808080"/>
        </a:dk1>
        <a:lt1>
          <a:srgbClr val="FFFFFF"/>
        </a:lt1>
        <a:dk2>
          <a:srgbClr val="0000CC"/>
        </a:dk2>
        <a:lt2>
          <a:srgbClr val="FFFF00"/>
        </a:lt2>
        <a:accent1>
          <a:srgbClr val="BBE0E3"/>
        </a:accent1>
        <a:accent2>
          <a:srgbClr val="FF3300"/>
        </a:accent2>
        <a:accent3>
          <a:srgbClr val="AAAAE2"/>
        </a:accent3>
        <a:accent4>
          <a:srgbClr val="DADADA"/>
        </a:accent4>
        <a:accent5>
          <a:srgbClr val="DAEDEF"/>
        </a:accent5>
        <a:accent6>
          <a:srgbClr val="E72D00"/>
        </a:accent6>
        <a:hlink>
          <a:srgbClr val="FFFF66"/>
        </a:hlink>
        <a:folHlink>
          <a:srgbClr val="000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IBS</Template>
  <TotalTime>19957</TotalTime>
  <Words>2391</Words>
  <Application>Microsoft Macintosh PowerPoint</Application>
  <PresentationFormat>On-screen Show (4:3)</PresentationFormat>
  <Paragraphs>402</Paragraphs>
  <Slides>63</Slides>
  <Notes>11</Notes>
  <HiddenSlides>0</HiddenSlides>
  <MMClips>0</MMClips>
  <ScaleCrop>false</ScaleCrop>
  <HeadingPairs>
    <vt:vector size="10" baseType="variant">
      <vt:variant>
        <vt:lpstr>Fonts Used</vt:lpstr>
      </vt:variant>
      <vt:variant>
        <vt:i4>4</vt:i4>
      </vt:variant>
      <vt:variant>
        <vt:lpstr>Design Template</vt:lpstr>
      </vt:variant>
      <vt:variant>
        <vt:i4>17</vt:i4>
      </vt:variant>
      <vt:variant>
        <vt:lpstr>Embedded OLE Servers</vt:lpstr>
      </vt:variant>
      <vt:variant>
        <vt:i4>1</vt:i4>
      </vt:variant>
      <vt:variant>
        <vt:lpstr>Slide Titles</vt:lpstr>
      </vt:variant>
      <vt:variant>
        <vt:i4>63</vt:i4>
      </vt:variant>
      <vt:variant>
        <vt:lpstr>Custom Shows</vt:lpstr>
      </vt:variant>
      <vt:variant>
        <vt:i4>1</vt:i4>
      </vt:variant>
    </vt:vector>
  </HeadingPairs>
  <TitlesOfParts>
    <vt:vector size="86" baseType="lpstr">
      <vt:lpstr>Arial</vt:lpstr>
      <vt:lpstr>Times New Roman</vt:lpstr>
      <vt:lpstr>Wingdings</vt:lpstr>
      <vt:lpstr>Arial Unicode MS</vt:lpstr>
      <vt:lpstr>IBS</vt:lpstr>
      <vt:lpstr>IBS</vt:lpstr>
      <vt:lpstr>IBS</vt:lpstr>
      <vt:lpstr>IBS</vt:lpstr>
      <vt:lpstr>IBS</vt:lpstr>
      <vt:lpstr>IBS</vt:lpstr>
      <vt:lpstr>IBS</vt:lpstr>
      <vt:lpstr>IBS</vt:lpstr>
      <vt:lpstr>IBS</vt:lpstr>
      <vt:lpstr>IBS</vt:lpstr>
      <vt:lpstr>IBS</vt:lpstr>
      <vt:lpstr>IBS</vt:lpstr>
      <vt:lpstr>IBS</vt:lpstr>
      <vt:lpstr>IBS</vt:lpstr>
      <vt:lpstr>IBS</vt:lpstr>
      <vt:lpstr>IBS</vt:lpstr>
      <vt:lpstr>IBS</vt:lpstr>
      <vt:lpstr>Chart</vt:lpstr>
      <vt:lpstr>Workshop  Long-term Impacts of Health and Development Interventions in Matlab</vt:lpstr>
      <vt:lpstr>Collaborators</vt:lpstr>
      <vt:lpstr>Question</vt:lpstr>
      <vt:lpstr>Project</vt:lpstr>
      <vt:lpstr>Focus of Workshop Your advice in formulating analyses of women’s economic and social empowerment  </vt:lpstr>
      <vt:lpstr>Outline of presentation</vt:lpstr>
      <vt:lpstr>The Matlab Maternal and Child Health and Family Planning Program</vt:lpstr>
      <vt:lpstr>Matlab Maternal and Child Health and Family Planning Program: 1977-</vt:lpstr>
      <vt:lpstr>MCH-FP Program Interventions</vt:lpstr>
      <vt:lpstr>The Matlab Maternal and Child Health and Family Planning Program</vt:lpstr>
      <vt:lpstr>The Matlab Maternal and Child Health and Family Planning Program</vt:lpstr>
      <vt:lpstr>The Matlab Maternal and Child Health and Family Planning Program</vt:lpstr>
      <vt:lpstr>Additional Interventions</vt:lpstr>
      <vt:lpstr>Embankment to protect from flooding completed 1987, repaired 1989</vt:lpstr>
      <vt:lpstr>BRAC Microcredit and other programs began 1992</vt:lpstr>
      <vt:lpstr>Health Context</vt:lpstr>
      <vt:lpstr>Life Expectancy by Sex Matlab: 1967-1985</vt:lpstr>
      <vt:lpstr>Mortality Rate by Sex Children 1-4 Matlab: 1974-1985</vt:lpstr>
      <vt:lpstr>Among children aged 1-4 in 1978, girls more likely than boys to be severely malnourished </vt:lpstr>
      <vt:lpstr>Rapid MCH-FP Program uptake Contraceptive Prevalence Rate (CPR) Measles Vaccination Rate (MVR)</vt:lpstr>
      <vt:lpstr>Matlab: TFR (per woman)</vt:lpstr>
      <vt:lpstr>Life expectancy in Matlab</vt:lpstr>
      <vt:lpstr>Child mortality</vt:lpstr>
      <vt:lpstr>Medium-term  Effects of Family Planning Program on Women - 1996</vt:lpstr>
      <vt:lpstr>Medium-term Effects of MCH-FP Program on Children</vt:lpstr>
      <vt:lpstr>Children aged 1-4: more had normal weight, but girls still more likely than boys to be severely malnourished </vt:lpstr>
      <vt:lpstr>Cognitive function</vt:lpstr>
      <vt:lpstr>Mean MMSE by 1997 Age </vt:lpstr>
      <vt:lpstr>Unexpected effect</vt:lpstr>
      <vt:lpstr>Unexpected effect</vt:lpstr>
      <vt:lpstr>Intended effects of embankment</vt:lpstr>
      <vt:lpstr>Health effects of embankment</vt:lpstr>
      <vt:lpstr>Marriage Market Effects</vt:lpstr>
      <vt:lpstr>Consanguineous marriage</vt:lpstr>
      <vt:lpstr>Effects of Microcredit Programs</vt:lpstr>
      <vt:lpstr>DATA: ICDDR,B Unique Information</vt:lpstr>
      <vt:lpstr>MHSS2 Sample</vt:lpstr>
      <vt:lpstr>Matlab Health &amp; Socioeconomic Survey 2 </vt:lpstr>
      <vt:lpstr>Economic outcomes to be considered</vt:lpstr>
      <vt:lpstr>Social empowerment outcomes</vt:lpstr>
      <vt:lpstr>Pathways/Mechanisms</vt:lpstr>
      <vt:lpstr>To summarize</vt:lpstr>
      <vt:lpstr>Breakout Questions</vt:lpstr>
      <vt:lpstr>Breakout Questions</vt:lpstr>
      <vt:lpstr>Breakout Questions</vt:lpstr>
      <vt:lpstr>Lessons learned</vt:lpstr>
      <vt:lpstr>THANK YOU! </vt:lpstr>
      <vt:lpstr>Additional slides not used in presentation </vt:lpstr>
      <vt:lpstr>Arsenic in  Tube-wells</vt:lpstr>
      <vt:lpstr>Mortality of children age 1-4 related to sex composition of older sibling set</vt:lpstr>
      <vt:lpstr>Relative odds of dying by family composition and gender:  Matlab children 1-4 born 1982-83</vt:lpstr>
      <vt:lpstr>Slide 52</vt:lpstr>
      <vt:lpstr>Slide 53</vt:lpstr>
      <vt:lpstr>Embankment</vt:lpstr>
      <vt:lpstr>CHWs at work     </vt:lpstr>
      <vt:lpstr>Key MCH/FP Services</vt:lpstr>
      <vt:lpstr>Women’s survival in relation to their childbearing</vt:lpstr>
      <vt:lpstr>Women’s survival in relation to their childbearing</vt:lpstr>
      <vt:lpstr>Relative odds of dying in year, 1976-96:  Matlab DNFS women under 50 Recent birth: birth in this or previous 2 years</vt:lpstr>
      <vt:lpstr>Acting on Preferences Relative Odds of Progressing  Parity 3 to 4: BDHS &amp; MHSS</vt:lpstr>
      <vt:lpstr>Relative Odds of Progressing  Parity 2 to 3: BDHS &amp; MHSS</vt:lpstr>
      <vt:lpstr>MCH-FP Eligibility by Age in 1996 MHSS</vt:lpstr>
      <vt:lpstr>Interview in progress Privacy????</vt:lpstr>
      <vt:lpstr>TEST1</vt:lpstr>
    </vt:vector>
  </TitlesOfParts>
  <Company>IBS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Early Socioeconomic Conditions on Female Survival and Health: The Case of Rural Bangladesh</dc:title>
  <dc:creator>Jane Menken</dc:creator>
  <cp:lastModifiedBy>Tom D</cp:lastModifiedBy>
  <cp:revision>158</cp:revision>
  <dcterms:created xsi:type="dcterms:W3CDTF">1999-11-16T02:34:39Z</dcterms:created>
  <dcterms:modified xsi:type="dcterms:W3CDTF">2012-07-05T16:56:11Z</dcterms:modified>
</cp:coreProperties>
</file>